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64" r:id="rId3"/>
    <p:sldId id="267" r:id="rId4"/>
    <p:sldId id="258" r:id="rId5"/>
    <p:sldId id="266" r:id="rId6"/>
    <p:sldId id="265" r:id="rId7"/>
    <p:sldId id="280" r:id="rId8"/>
    <p:sldId id="281" r:id="rId9"/>
    <p:sldId id="282" r:id="rId10"/>
    <p:sldId id="283" r:id="rId11"/>
    <p:sldId id="284" r:id="rId12"/>
    <p:sldId id="28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C5FB"/>
    <a:srgbClr val="BBAD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1" autoAdjust="0"/>
    <p:restoredTop sz="94364" autoAdjust="0"/>
  </p:normalViewPr>
  <p:slideViewPr>
    <p:cSldViewPr snapToGrid="0">
      <p:cViewPr>
        <p:scale>
          <a:sx n="74" d="100"/>
          <a:sy n="74" d="100"/>
        </p:scale>
        <p:origin x="-276" y="-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14D670E-2D45-4042-A47A-B28A88964181}"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4EA6E-FD8E-4EAD-864D-8779C1CBA53F}" type="slidenum">
              <a:rPr lang="en-US" smtClean="0"/>
              <a:t>‹#›</a:t>
            </a:fld>
            <a:endParaRPr lang="en-US"/>
          </a:p>
        </p:txBody>
      </p:sp>
    </p:spTree>
    <p:extLst>
      <p:ext uri="{BB962C8B-B14F-4D97-AF65-F5344CB8AC3E}">
        <p14:creationId xmlns:p14="http://schemas.microsoft.com/office/powerpoint/2010/main" val="53457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4D670E-2D45-4042-A47A-B28A88964181}"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4EA6E-FD8E-4EAD-864D-8779C1CBA53F}" type="slidenum">
              <a:rPr lang="en-US" smtClean="0"/>
              <a:t>‹#›</a:t>
            </a:fld>
            <a:endParaRPr lang="en-US"/>
          </a:p>
        </p:txBody>
      </p:sp>
    </p:spTree>
    <p:extLst>
      <p:ext uri="{BB962C8B-B14F-4D97-AF65-F5344CB8AC3E}">
        <p14:creationId xmlns:p14="http://schemas.microsoft.com/office/powerpoint/2010/main" val="1926568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4D670E-2D45-4042-A47A-B28A88964181}"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4EA6E-FD8E-4EAD-864D-8779C1CBA53F}" type="slidenum">
              <a:rPr lang="en-US" smtClean="0"/>
              <a:t>‹#›</a:t>
            </a:fld>
            <a:endParaRPr lang="en-US"/>
          </a:p>
        </p:txBody>
      </p:sp>
    </p:spTree>
    <p:extLst>
      <p:ext uri="{BB962C8B-B14F-4D97-AF65-F5344CB8AC3E}">
        <p14:creationId xmlns:p14="http://schemas.microsoft.com/office/powerpoint/2010/main" val="2785969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4D670E-2D45-4042-A47A-B28A88964181}"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4EA6E-FD8E-4EAD-864D-8779C1CBA53F}" type="slidenum">
              <a:rPr lang="en-US" smtClean="0"/>
              <a:t>‹#›</a:t>
            </a:fld>
            <a:endParaRPr lang="en-US"/>
          </a:p>
        </p:txBody>
      </p:sp>
    </p:spTree>
    <p:extLst>
      <p:ext uri="{BB962C8B-B14F-4D97-AF65-F5344CB8AC3E}">
        <p14:creationId xmlns:p14="http://schemas.microsoft.com/office/powerpoint/2010/main" val="1102867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4D670E-2D45-4042-A47A-B28A88964181}"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4EA6E-FD8E-4EAD-864D-8779C1CBA53F}" type="slidenum">
              <a:rPr lang="en-US" smtClean="0"/>
              <a:t>‹#›</a:t>
            </a:fld>
            <a:endParaRPr lang="en-US"/>
          </a:p>
        </p:txBody>
      </p:sp>
    </p:spTree>
    <p:extLst>
      <p:ext uri="{BB962C8B-B14F-4D97-AF65-F5344CB8AC3E}">
        <p14:creationId xmlns:p14="http://schemas.microsoft.com/office/powerpoint/2010/main" val="2029326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4D670E-2D45-4042-A47A-B28A88964181}"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94EA6E-FD8E-4EAD-864D-8779C1CBA53F}" type="slidenum">
              <a:rPr lang="en-US" smtClean="0"/>
              <a:t>‹#›</a:t>
            </a:fld>
            <a:endParaRPr lang="en-US"/>
          </a:p>
        </p:txBody>
      </p:sp>
    </p:spTree>
    <p:extLst>
      <p:ext uri="{BB962C8B-B14F-4D97-AF65-F5344CB8AC3E}">
        <p14:creationId xmlns:p14="http://schemas.microsoft.com/office/powerpoint/2010/main" val="1824427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4D670E-2D45-4042-A47A-B28A88964181}" type="datetimeFigureOut">
              <a:rPr lang="en-US" smtClean="0"/>
              <a:t>4/26/2020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94EA6E-FD8E-4EAD-864D-8779C1CBA53F}" type="slidenum">
              <a:rPr lang="en-US" smtClean="0"/>
              <a:t>‹#›</a:t>
            </a:fld>
            <a:endParaRPr lang="en-US"/>
          </a:p>
        </p:txBody>
      </p:sp>
    </p:spTree>
    <p:extLst>
      <p:ext uri="{BB962C8B-B14F-4D97-AF65-F5344CB8AC3E}">
        <p14:creationId xmlns:p14="http://schemas.microsoft.com/office/powerpoint/2010/main" val="3969119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4D670E-2D45-4042-A47A-B28A88964181}" type="datetimeFigureOut">
              <a:rPr lang="en-US" smtClean="0"/>
              <a:t>4/26/2020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94EA6E-FD8E-4EAD-864D-8779C1CBA53F}" type="slidenum">
              <a:rPr lang="en-US" smtClean="0"/>
              <a:t>‹#›</a:t>
            </a:fld>
            <a:endParaRPr lang="en-US"/>
          </a:p>
        </p:txBody>
      </p:sp>
    </p:spTree>
    <p:extLst>
      <p:ext uri="{BB962C8B-B14F-4D97-AF65-F5344CB8AC3E}">
        <p14:creationId xmlns:p14="http://schemas.microsoft.com/office/powerpoint/2010/main" val="322838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4D670E-2D45-4042-A47A-B28A88964181}" type="datetimeFigureOut">
              <a:rPr lang="en-US" smtClean="0"/>
              <a:t>4/26/2020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94EA6E-FD8E-4EAD-864D-8779C1CBA53F}" type="slidenum">
              <a:rPr lang="en-US" smtClean="0"/>
              <a:t>‹#›</a:t>
            </a:fld>
            <a:endParaRPr lang="en-US"/>
          </a:p>
        </p:txBody>
      </p:sp>
    </p:spTree>
    <p:extLst>
      <p:ext uri="{BB962C8B-B14F-4D97-AF65-F5344CB8AC3E}">
        <p14:creationId xmlns:p14="http://schemas.microsoft.com/office/powerpoint/2010/main" val="3925534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4D670E-2D45-4042-A47A-B28A88964181}"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94EA6E-FD8E-4EAD-864D-8779C1CBA53F}" type="slidenum">
              <a:rPr lang="en-US" smtClean="0"/>
              <a:t>‹#›</a:t>
            </a:fld>
            <a:endParaRPr lang="en-US"/>
          </a:p>
        </p:txBody>
      </p:sp>
    </p:spTree>
    <p:extLst>
      <p:ext uri="{BB962C8B-B14F-4D97-AF65-F5344CB8AC3E}">
        <p14:creationId xmlns:p14="http://schemas.microsoft.com/office/powerpoint/2010/main" val="241151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4D670E-2D45-4042-A47A-B28A88964181}"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94EA6E-FD8E-4EAD-864D-8779C1CBA53F}" type="slidenum">
              <a:rPr lang="en-US" smtClean="0"/>
              <a:t>‹#›</a:t>
            </a:fld>
            <a:endParaRPr lang="en-US"/>
          </a:p>
        </p:txBody>
      </p:sp>
    </p:spTree>
    <p:extLst>
      <p:ext uri="{BB962C8B-B14F-4D97-AF65-F5344CB8AC3E}">
        <p14:creationId xmlns:p14="http://schemas.microsoft.com/office/powerpoint/2010/main" val="42927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4D670E-2D45-4042-A47A-B28A88964181}" type="datetimeFigureOut">
              <a:rPr lang="en-US" smtClean="0"/>
              <a:t>4/26/2020</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4EA6E-FD8E-4EAD-864D-8779C1CBA53F}" type="slidenum">
              <a:rPr lang="en-US" smtClean="0"/>
              <a:t>‹#›</a:t>
            </a:fld>
            <a:endParaRPr lang="en-US"/>
          </a:p>
        </p:txBody>
      </p:sp>
    </p:spTree>
    <p:extLst>
      <p:ext uri="{BB962C8B-B14F-4D97-AF65-F5344CB8AC3E}">
        <p14:creationId xmlns:p14="http://schemas.microsoft.com/office/powerpoint/2010/main" val="1525916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Doc%20dien%20cam/DOC%20DIEN%20CAM.ppt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Doc%20dien%20cam/DOC%20DIEN%20CAM.ppt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WordArt 19"/>
          <p:cNvSpPr>
            <a:spLocks noChangeArrowheads="1" noChangeShapeType="1" noTextEdit="1"/>
          </p:cNvSpPr>
          <p:nvPr/>
        </p:nvSpPr>
        <p:spPr bwMode="auto">
          <a:xfrm>
            <a:off x="609600" y="381000"/>
            <a:ext cx="11074400" cy="685800"/>
          </a:xfrm>
          <a:prstGeom prst="rect">
            <a:avLst/>
          </a:prstGeom>
        </p:spPr>
        <p:txBody>
          <a:bodyPr wrap="none" fromWordArt="1">
            <a:prstTxWarp prst="textPlain">
              <a:avLst>
                <a:gd name="adj" fmla="val 50000"/>
              </a:avLst>
            </a:prstTxWarp>
          </a:bodyPr>
          <a:lstStyle/>
          <a:p>
            <a:r>
              <a:rPr lang="vi-VN" b="1" kern="1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TRƯỜNG TIỂU HỌC LÊ NGỌC HÂN</a:t>
            </a:r>
            <a:endParaRPr lang="en-US" b="1" kern="1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endParaRPr>
          </a:p>
        </p:txBody>
      </p:sp>
      <p:sp>
        <p:nvSpPr>
          <p:cNvPr id="2051" name="WordArt 20"/>
          <p:cNvSpPr>
            <a:spLocks noChangeArrowheads="1" noChangeShapeType="1" noTextEdit="1"/>
          </p:cNvSpPr>
          <p:nvPr/>
        </p:nvSpPr>
        <p:spPr bwMode="auto">
          <a:xfrm>
            <a:off x="914401" y="1676400"/>
            <a:ext cx="10414000" cy="838200"/>
          </a:xfrm>
          <a:prstGeom prst="rect">
            <a:avLst/>
          </a:prstGeom>
        </p:spPr>
        <p:txBody>
          <a:bodyPr wrap="none" fromWordArt="1">
            <a:prstTxWarp prst="textPlain">
              <a:avLst>
                <a:gd name="adj" fmla="val 50000"/>
              </a:avLst>
            </a:prstTxWarp>
          </a:bodyPr>
          <a:lstStyle/>
          <a:p>
            <a:r>
              <a:rPr lang="en-US" sz="3600"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TẬP ĐỌC– </a:t>
            </a:r>
            <a:r>
              <a:rPr lang="en-US" sz="3600" kern="10" dirty="0" err="1">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Lớp</a:t>
            </a:r>
            <a:r>
              <a:rPr lang="en-US" sz="3600"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 4</a:t>
            </a:r>
          </a:p>
        </p:txBody>
      </p:sp>
      <p:grpSp>
        <p:nvGrpSpPr>
          <p:cNvPr id="2052" name="Group 5"/>
          <p:cNvGrpSpPr>
            <a:grpSpLocks/>
          </p:cNvGrpSpPr>
          <p:nvPr/>
        </p:nvGrpSpPr>
        <p:grpSpPr bwMode="auto">
          <a:xfrm>
            <a:off x="0" y="0"/>
            <a:ext cx="12192000" cy="6858000"/>
            <a:chOff x="8" y="0"/>
            <a:chExt cx="5760" cy="4320"/>
          </a:xfrm>
        </p:grpSpPr>
        <p:pic>
          <p:nvPicPr>
            <p:cNvPr id="2055" name="Picture 6"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882" flipH="1">
              <a:off x="4848" y="3394"/>
              <a:ext cx="912"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7"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65066">
              <a:off x="96" y="3394"/>
              <a:ext cx="961"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7" name="Group 8"/>
            <p:cNvGrpSpPr>
              <a:grpSpLocks/>
            </p:cNvGrpSpPr>
            <p:nvPr/>
          </p:nvGrpSpPr>
          <p:grpSpPr bwMode="auto">
            <a:xfrm>
              <a:off x="8" y="0"/>
              <a:ext cx="5760" cy="4320"/>
              <a:chOff x="672" y="0"/>
              <a:chExt cx="5760" cy="4320"/>
            </a:xfrm>
          </p:grpSpPr>
          <p:pic>
            <p:nvPicPr>
              <p:cNvPr id="2058" name="Picture 9"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9" name="Picture 10"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0" name="Picture 11"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1" name="Picture 12"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grpSp>
      </p:grpSp>
      <p:pic>
        <p:nvPicPr>
          <p:cNvPr id="2053" name="Picture 22" descr="Firewrk8"/>
          <p:cNvPicPr>
            <a:picLocks noChangeAspect="1" noChangeArrowheads="1"/>
          </p:cNvPicPr>
          <p:nvPr/>
        </p:nvPicPr>
        <p:blipFill>
          <a:blip r:embed="rId5" cstate="print">
            <a:lum bright="6000" contrast="30000"/>
            <a:extLst>
              <a:ext uri="{28A0092B-C50C-407E-A947-70E740481C1C}">
                <a14:useLocalDpi xmlns:a14="http://schemas.microsoft.com/office/drawing/2010/main" val="0"/>
              </a:ext>
            </a:extLst>
          </a:blip>
          <a:srcRect/>
          <a:stretch>
            <a:fillRect/>
          </a:stretch>
        </p:blipFill>
        <p:spPr bwMode="auto">
          <a:xfrm>
            <a:off x="4876800" y="5334000"/>
            <a:ext cx="2336800" cy="171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WordArt 20"/>
          <p:cNvSpPr>
            <a:spLocks noChangeArrowheads="1" noChangeShapeType="1" noTextEdit="1"/>
          </p:cNvSpPr>
          <p:nvPr/>
        </p:nvSpPr>
        <p:spPr bwMode="auto">
          <a:xfrm>
            <a:off x="508000" y="3124200"/>
            <a:ext cx="10871200" cy="2057400"/>
          </a:xfrm>
          <a:prstGeom prst="rect">
            <a:avLst/>
          </a:prstGeom>
        </p:spPr>
        <p:txBody>
          <a:bodyPr wrap="none" fromWordArt="1">
            <a:prstTxWarp prst="textPlain">
              <a:avLst>
                <a:gd name="adj" fmla="val 50000"/>
              </a:avLst>
            </a:prstTxWarp>
          </a:bodyPr>
          <a:lstStyle/>
          <a:p>
            <a:pPr algn="ct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Luyện đọc bài Sầu riêng - Chợ Tết</a:t>
            </a:r>
            <a:r>
              <a:rPr lang="en-US" sz="3600" b="1" kern="1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a:t>
            </a:r>
            <a:endPar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spTree>
    <p:extLst>
      <p:ext uri="{BB962C8B-B14F-4D97-AF65-F5344CB8AC3E}">
        <p14:creationId xmlns:p14="http://schemas.microsoft.com/office/powerpoint/2010/main" val="608930388"/>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067"/>
                                        </p:tgtEl>
                                        <p:attrNameLst>
                                          <p:attrName>style.visibility</p:attrName>
                                        </p:attrNameLst>
                                      </p:cBhvr>
                                      <p:to>
                                        <p:strVal val="visible"/>
                                      </p:to>
                                    </p:set>
                                    <p:anim calcmode="lin" valueType="num">
                                      <p:cBhvr additive="base">
                                        <p:cTn id="7" dur="3000" fill="hold"/>
                                        <p:tgtEl>
                                          <p:spTgt spid="2067"/>
                                        </p:tgtEl>
                                        <p:attrNameLst>
                                          <p:attrName>ppt_x</p:attrName>
                                        </p:attrNameLst>
                                      </p:cBhvr>
                                      <p:tavLst>
                                        <p:tav tm="0">
                                          <p:val>
                                            <p:strVal val="0-#ppt_w/2"/>
                                          </p:val>
                                        </p:tav>
                                        <p:tav tm="100000">
                                          <p:val>
                                            <p:strVal val="#ppt_x"/>
                                          </p:val>
                                        </p:tav>
                                      </p:tavLst>
                                    </p:anim>
                                    <p:anim calcmode="lin" valueType="num">
                                      <p:cBhvr additive="base">
                                        <p:cTn id="8" dur="3000" fill="hold"/>
                                        <p:tgtEl>
                                          <p:spTgt spid="20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11"/>
          <p:cNvGrpSpPr>
            <a:grpSpLocks/>
          </p:cNvGrpSpPr>
          <p:nvPr/>
        </p:nvGrpSpPr>
        <p:grpSpPr bwMode="auto">
          <a:xfrm>
            <a:off x="3992647" y="89297"/>
            <a:ext cx="2984211" cy="907248"/>
            <a:chOff x="5270716" y="119135"/>
            <a:chExt cx="3938686" cy="1209589"/>
          </a:xfrm>
        </p:grpSpPr>
        <p:grpSp>
          <p:nvGrpSpPr>
            <p:cNvPr id="17413" name="Group 14"/>
            <p:cNvGrpSpPr>
              <a:grpSpLocks/>
            </p:cNvGrpSpPr>
            <p:nvPr/>
          </p:nvGrpSpPr>
          <p:grpSpPr bwMode="auto">
            <a:xfrm>
              <a:off x="6723442" y="610623"/>
              <a:ext cx="2485960" cy="718101"/>
              <a:chOff x="4036306" y="457508"/>
              <a:chExt cx="1412454" cy="538998"/>
            </a:xfrm>
          </p:grpSpPr>
          <p:sp>
            <p:nvSpPr>
              <p:cNvPr id="17415" name="Line 65"/>
              <p:cNvSpPr>
                <a:spLocks noChangeShapeType="1"/>
              </p:cNvSpPr>
              <p:nvPr/>
            </p:nvSpPr>
            <p:spPr bwMode="auto">
              <a:xfrm>
                <a:off x="4116933" y="908720"/>
                <a:ext cx="1253480"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Rectangle 15"/>
              <p:cNvSpPr/>
              <p:nvPr/>
            </p:nvSpPr>
            <p:spPr>
              <a:xfrm>
                <a:off x="4036306" y="457508"/>
                <a:ext cx="1412454" cy="538998"/>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vi-VN" sz="2900" b="1" kern="10" spc="60">
                    <a:ln w="11430"/>
                    <a:solidFill>
                      <a:srgbClr val="0000FF"/>
                    </a:solidFill>
                    <a:effectLst>
                      <a:outerShdw blurRad="76200" dist="50800" dir="5400000" algn="tl" rotWithShape="0">
                        <a:srgbClr val="000000">
                          <a:alpha val="65000"/>
                        </a:srgbClr>
                      </a:outerShdw>
                    </a:effectLst>
                    <a:latin typeface="Times New Roman"/>
                    <a:cs typeface="Times New Roman"/>
                  </a:rPr>
                  <a:t>TẬP ĐỌC</a:t>
                </a:r>
                <a:endParaRPr lang="vi-VN" sz="2900" b="1" spc="60">
                  <a:ln w="11430"/>
                  <a:solidFill>
                    <a:srgbClr val="0000FF"/>
                  </a:solidFill>
                  <a:effectLst>
                    <a:outerShdw blurRad="76200" dist="50800" dir="5400000" algn="tl" rotWithShape="0">
                      <a:srgbClr val="000000">
                        <a:alpha val="65000"/>
                      </a:srgbClr>
                    </a:outerShdw>
                  </a:effectLst>
                </a:endParaRPr>
              </a:p>
            </p:txBody>
          </p:sp>
        </p:grpSp>
        <p:sp>
          <p:nvSpPr>
            <p:cNvPr id="17414" name="TextBox 14"/>
            <p:cNvSpPr txBox="1">
              <a:spLocks noChangeArrowheads="1"/>
            </p:cNvSpPr>
            <p:nvPr/>
          </p:nvSpPr>
          <p:spPr bwMode="auto">
            <a:xfrm>
              <a:off x="5270716" y="119135"/>
              <a:ext cx="243816" cy="615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2400" b="1" dirty="0">
                <a:solidFill>
                  <a:srgbClr val="0000FF"/>
                </a:solidFill>
                <a:latin typeface="Times New Roman" pitchFamily="18" charset="0"/>
                <a:cs typeface="Times New Roman" pitchFamily="18" charset="0"/>
              </a:endParaRPr>
            </a:p>
          </p:txBody>
        </p:sp>
      </p:grpSp>
      <p:sp>
        <p:nvSpPr>
          <p:cNvPr id="17" name="Rectangle 16"/>
          <p:cNvSpPr/>
          <p:nvPr/>
        </p:nvSpPr>
        <p:spPr>
          <a:xfrm>
            <a:off x="4241767" y="919174"/>
            <a:ext cx="3733774" cy="955901"/>
          </a:xfrm>
          <a:prstGeom prst="rect">
            <a:avLst/>
          </a:prstGeom>
          <a:noFill/>
        </p:spPr>
        <p:txBody>
          <a:bodyPr wrap="none" lIns="108456" tIns="54228" rIns="108456" bIns="54228">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3600" b="1" spc="60">
                <a:ln w="11430"/>
                <a:solidFill>
                  <a:srgbClr val="FF00FF"/>
                </a:solidFill>
                <a:effectLst>
                  <a:outerShdw blurRad="38100" dist="38100" dir="2700000" algn="tl">
                    <a:srgbClr val="000000">
                      <a:alpha val="43137"/>
                    </a:srgbClr>
                  </a:outerShdw>
                </a:effectLst>
              </a:rPr>
              <a:t>CHỢ TẾT</a:t>
            </a:r>
            <a:endParaRPr lang="id-ID" sz="3600" b="1" spc="60">
              <a:ln w="11430"/>
              <a:solidFill>
                <a:srgbClr val="FF00FF"/>
              </a:solidFill>
              <a:effectLst>
                <a:outerShdw blurRad="38100" dist="38100" dir="2700000" algn="tl">
                  <a:srgbClr val="000000">
                    <a:alpha val="43137"/>
                  </a:srgbClr>
                </a:outerShdw>
              </a:effectLst>
            </a:endParaRPr>
          </a:p>
          <a:p>
            <a:pPr algn="r">
              <a:defRPr/>
            </a:pPr>
            <a:r>
              <a:rPr lang="en-US" sz="1900" b="1" spc="60">
                <a:ln w="11430"/>
                <a:solidFill>
                  <a:srgbClr val="FF00FF"/>
                </a:solidFill>
                <a:effectLst>
                  <a:outerShdw blurRad="38100" dist="38100" dir="2700000" algn="tl">
                    <a:srgbClr val="000000">
                      <a:alpha val="43137"/>
                    </a:srgbClr>
                  </a:outerShdw>
                </a:effectLst>
              </a:rPr>
              <a:t>                                  Đoàn Văn Cừ</a:t>
            </a:r>
          </a:p>
        </p:txBody>
      </p:sp>
      <p:sp>
        <p:nvSpPr>
          <p:cNvPr id="17412" name="Rectangle 2"/>
          <p:cNvSpPr>
            <a:spLocks noChangeArrowheads="1"/>
          </p:cNvSpPr>
          <p:nvPr/>
        </p:nvSpPr>
        <p:spPr bwMode="auto">
          <a:xfrm>
            <a:off x="3048602" y="1970485"/>
            <a:ext cx="6094797" cy="450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19" tIns="34509" rIns="69019" bIns="34509">
            <a:spAutoFit/>
          </a:bodyPr>
          <a:lstStyle/>
          <a:p>
            <a:pPr>
              <a:lnSpc>
                <a:spcPct val="120000"/>
              </a:lnSpc>
              <a:spcBef>
                <a:spcPts val="453"/>
              </a:spcBef>
            </a:pPr>
            <a:r>
              <a:rPr lang="en-US" sz="2700" b="1">
                <a:solidFill>
                  <a:srgbClr val="0000FF"/>
                </a:solidFill>
                <a:latin typeface="Times New Roman" pitchFamily="18" charset="0"/>
                <a:cs typeface="Times New Roman" pitchFamily="18" charset="0"/>
              </a:rPr>
              <a:t>Họ vui vẻ kéo hàng trên cỏ biếc</a:t>
            </a:r>
          </a:p>
          <a:p>
            <a:pPr>
              <a:lnSpc>
                <a:spcPct val="120000"/>
              </a:lnSpc>
              <a:spcBef>
                <a:spcPts val="453"/>
              </a:spcBef>
            </a:pPr>
            <a:r>
              <a:rPr lang="en-US" sz="2700" b="1">
                <a:solidFill>
                  <a:srgbClr val="0000FF"/>
                </a:solidFill>
                <a:latin typeface="Times New Roman" pitchFamily="18" charset="0"/>
                <a:cs typeface="Times New Roman" pitchFamily="18" charset="0"/>
              </a:rPr>
              <a:t>Những thằng cu áo đỏ chạy lon xon</a:t>
            </a:r>
          </a:p>
          <a:p>
            <a:pPr>
              <a:lnSpc>
                <a:spcPct val="120000"/>
              </a:lnSpc>
              <a:spcBef>
                <a:spcPts val="453"/>
              </a:spcBef>
            </a:pPr>
            <a:r>
              <a:rPr lang="en-US" sz="2700" b="1">
                <a:solidFill>
                  <a:srgbClr val="0000FF"/>
                </a:solidFill>
                <a:latin typeface="Times New Roman" pitchFamily="18" charset="0"/>
                <a:cs typeface="Times New Roman" pitchFamily="18" charset="0"/>
              </a:rPr>
              <a:t>Vài cụ già chống gậy bước lom khom</a:t>
            </a:r>
          </a:p>
          <a:p>
            <a:pPr>
              <a:lnSpc>
                <a:spcPct val="120000"/>
              </a:lnSpc>
              <a:spcBef>
                <a:spcPts val="453"/>
              </a:spcBef>
            </a:pPr>
            <a:r>
              <a:rPr lang="en-US" sz="2700" b="1">
                <a:solidFill>
                  <a:srgbClr val="0000FF"/>
                </a:solidFill>
                <a:latin typeface="Times New Roman" pitchFamily="18" charset="0"/>
                <a:cs typeface="Times New Roman" pitchFamily="18" charset="0"/>
              </a:rPr>
              <a:t>Cô yếm thắm che môi cười lặng lẽ</a:t>
            </a:r>
          </a:p>
          <a:p>
            <a:pPr>
              <a:lnSpc>
                <a:spcPct val="120000"/>
              </a:lnSpc>
              <a:spcBef>
                <a:spcPts val="453"/>
              </a:spcBef>
            </a:pPr>
            <a:r>
              <a:rPr lang="en-US" sz="2700" b="1">
                <a:solidFill>
                  <a:srgbClr val="0000FF"/>
                </a:solidFill>
                <a:latin typeface="Times New Roman" pitchFamily="18" charset="0"/>
                <a:cs typeface="Times New Roman" pitchFamily="18" charset="0"/>
              </a:rPr>
              <a:t>Thằng em bé nép đầu bên yếm mẹ</a:t>
            </a:r>
          </a:p>
          <a:p>
            <a:pPr>
              <a:lnSpc>
                <a:spcPct val="120000"/>
              </a:lnSpc>
              <a:spcBef>
                <a:spcPts val="453"/>
              </a:spcBef>
            </a:pPr>
            <a:r>
              <a:rPr lang="en-US" sz="2700" b="1">
                <a:solidFill>
                  <a:srgbClr val="0000FF"/>
                </a:solidFill>
                <a:latin typeface="Times New Roman" pitchFamily="18" charset="0"/>
                <a:cs typeface="Times New Roman" pitchFamily="18" charset="0"/>
              </a:rPr>
              <a:t>Hai người thôn gánh lợn chạy đi đầu</a:t>
            </a:r>
          </a:p>
          <a:p>
            <a:pPr>
              <a:lnSpc>
                <a:spcPct val="120000"/>
              </a:lnSpc>
              <a:spcBef>
                <a:spcPts val="453"/>
              </a:spcBef>
            </a:pPr>
            <a:r>
              <a:rPr lang="en-US" sz="2700" b="1">
                <a:solidFill>
                  <a:srgbClr val="0000FF"/>
                </a:solidFill>
                <a:latin typeface="Times New Roman" pitchFamily="18" charset="0"/>
                <a:cs typeface="Times New Roman" pitchFamily="18" charset="0"/>
              </a:rPr>
              <a:t>Con bò vàng ngộ nghĩnh đuổi theo sau</a:t>
            </a:r>
          </a:p>
          <a:p>
            <a:pPr>
              <a:lnSpc>
                <a:spcPct val="120000"/>
              </a:lnSpc>
              <a:spcBef>
                <a:spcPts val="453"/>
              </a:spcBef>
            </a:pPr>
            <a:r>
              <a:rPr lang="en-US" sz="2700" b="1">
                <a:solidFill>
                  <a:srgbClr val="0000FF"/>
                </a:solidFill>
                <a:latin typeface="Times New Roman" pitchFamily="18" charset="0"/>
                <a:cs typeface="Times New Roman" pitchFamily="18" charset="0"/>
              </a:rPr>
              <a:t>Sương trắng rỏ đầu cành như giọt sữa</a:t>
            </a:r>
          </a:p>
        </p:txBody>
      </p:sp>
    </p:spTree>
    <p:extLst>
      <p:ext uri="{BB962C8B-B14F-4D97-AF65-F5344CB8AC3E}">
        <p14:creationId xmlns:p14="http://schemas.microsoft.com/office/powerpoint/2010/main" val="4149436411"/>
      </p:ext>
    </p:extLst>
  </p:cSld>
  <p:clrMapOvr>
    <a:masterClrMapping/>
  </p:clrMapOvr>
  <p:transition spd="slow">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en-US" smtClean="0"/>
          </a:p>
        </p:txBody>
      </p:sp>
      <p:pic>
        <p:nvPicPr>
          <p:cNvPr id="18435" name="Picture 19" descr="Shingl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96124" y="478162"/>
            <a:ext cx="10327964" cy="5516166"/>
          </a:xfrm>
          <a:noFill/>
        </p:spPr>
      </p:pic>
    </p:spTree>
    <p:extLst>
      <p:ext uri="{BB962C8B-B14F-4D97-AF65-F5344CB8AC3E}">
        <p14:creationId xmlns:p14="http://schemas.microsoft.com/office/powerpoint/2010/main" val="3303334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hlinkClick r:id="rId2" action="ppaction://hlinkpres?slideindex=1&amp;slidetitle="/>
          </p:cNvPr>
          <p:cNvSpPr/>
          <p:nvPr/>
        </p:nvSpPr>
        <p:spPr>
          <a:xfrm>
            <a:off x="2960880" y="1797980"/>
            <a:ext cx="6168223" cy="694291"/>
          </a:xfrm>
          <a:prstGeom prst="rect">
            <a:avLst/>
          </a:prstGeom>
          <a:noFill/>
        </p:spPr>
        <p:txBody>
          <a:bodyPr wrap="none" lIns="108456" tIns="54228" rIns="108456" bIns="54228">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defRPr/>
            </a:pPr>
            <a:r>
              <a:rPr lang="vi-VN" sz="3800" b="1" spc="60">
                <a:ln w="11430"/>
                <a:solidFill>
                  <a:srgbClr val="FF0000"/>
                </a:solidFill>
                <a:effectLst>
                  <a:outerShdw blurRad="76200" dist="50800" dir="5400000" algn="tl" rotWithShape="0">
                    <a:srgbClr val="000000">
                      <a:alpha val="65000"/>
                    </a:srgbClr>
                  </a:outerShdw>
                </a:effectLst>
              </a:rPr>
              <a:t>ĐỌC </a:t>
            </a:r>
            <a:r>
              <a:rPr lang="en-US" sz="3800" b="1" spc="60">
                <a:ln w="11430"/>
                <a:solidFill>
                  <a:srgbClr val="FF0000"/>
                </a:solidFill>
                <a:effectLst>
                  <a:outerShdw blurRad="76200" dist="50800" dir="5400000" algn="tl" rotWithShape="0">
                    <a:srgbClr val="000000">
                      <a:alpha val="65000"/>
                    </a:srgbClr>
                  </a:outerShdw>
                </a:effectLst>
              </a:rPr>
              <a:t>THUỘC LÒNG BÀI THƠ</a:t>
            </a:r>
          </a:p>
        </p:txBody>
      </p:sp>
      <p:grpSp>
        <p:nvGrpSpPr>
          <p:cNvPr id="19459" name="Group 2"/>
          <p:cNvGrpSpPr>
            <a:grpSpLocks/>
          </p:cNvGrpSpPr>
          <p:nvPr/>
        </p:nvGrpSpPr>
        <p:grpSpPr bwMode="auto">
          <a:xfrm>
            <a:off x="3992646" y="58341"/>
            <a:ext cx="2984211" cy="856062"/>
            <a:chOff x="5270716" y="187370"/>
            <a:chExt cx="3938686" cy="1141370"/>
          </a:xfrm>
        </p:grpSpPr>
        <p:grpSp>
          <p:nvGrpSpPr>
            <p:cNvPr id="19465" name="Group 14"/>
            <p:cNvGrpSpPr>
              <a:grpSpLocks/>
            </p:cNvGrpSpPr>
            <p:nvPr/>
          </p:nvGrpSpPr>
          <p:grpSpPr bwMode="auto">
            <a:xfrm>
              <a:off x="6723442" y="610623"/>
              <a:ext cx="2485960" cy="718117"/>
              <a:chOff x="4036306" y="457508"/>
              <a:chExt cx="1412454" cy="539010"/>
            </a:xfrm>
          </p:grpSpPr>
          <p:sp>
            <p:nvSpPr>
              <p:cNvPr id="19467" name="Line 65"/>
              <p:cNvSpPr>
                <a:spLocks noChangeShapeType="1"/>
              </p:cNvSpPr>
              <p:nvPr/>
            </p:nvSpPr>
            <p:spPr bwMode="auto">
              <a:xfrm>
                <a:off x="4116933" y="908720"/>
                <a:ext cx="1253480"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 name="Rectangle 34"/>
              <p:cNvSpPr/>
              <p:nvPr/>
            </p:nvSpPr>
            <p:spPr>
              <a:xfrm>
                <a:off x="4036306" y="457508"/>
                <a:ext cx="1412454" cy="53901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defRPr/>
                </a:pPr>
                <a:r>
                  <a:rPr lang="vi-VN" sz="2900" b="1" kern="10" spc="60">
                    <a:ln w="11430"/>
                    <a:solidFill>
                      <a:srgbClr val="0000FF"/>
                    </a:solidFill>
                    <a:effectLst>
                      <a:outerShdw blurRad="76200" dist="50800" dir="5400000" algn="tl" rotWithShape="0">
                        <a:srgbClr val="000000">
                          <a:alpha val="65000"/>
                        </a:srgbClr>
                      </a:outerShdw>
                    </a:effectLst>
                    <a:latin typeface="Times New Roman"/>
                    <a:cs typeface="Times New Roman"/>
                  </a:rPr>
                  <a:t>TẬP ĐỌC</a:t>
                </a:r>
                <a:endParaRPr lang="vi-VN" sz="2900" b="1" spc="60">
                  <a:ln w="11430"/>
                  <a:solidFill>
                    <a:srgbClr val="0000FF"/>
                  </a:solidFill>
                  <a:effectLst>
                    <a:outerShdw blurRad="76200" dist="50800" dir="5400000" algn="tl" rotWithShape="0">
                      <a:srgbClr val="000000">
                        <a:alpha val="65000"/>
                      </a:srgbClr>
                    </a:outerShdw>
                  </a:effectLst>
                </a:endParaRPr>
              </a:p>
            </p:txBody>
          </p:sp>
        </p:grpSp>
        <p:sp>
          <p:nvSpPr>
            <p:cNvPr id="19466" name="TextBox 1"/>
            <p:cNvSpPr txBox="1">
              <a:spLocks noChangeArrowheads="1"/>
            </p:cNvSpPr>
            <p:nvPr/>
          </p:nvSpPr>
          <p:spPr bwMode="auto">
            <a:xfrm>
              <a:off x="5270716" y="187370"/>
              <a:ext cx="548392" cy="615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400" b="1" dirty="0">
                  <a:solidFill>
                    <a:srgbClr val="0000FF"/>
                  </a:solidFill>
                  <a:latin typeface="Times New Roman" pitchFamily="18" charset="0"/>
                  <a:cs typeface="Times New Roman" pitchFamily="18" charset="0"/>
                </a:rPr>
                <a:t>   </a:t>
              </a:r>
            </a:p>
          </p:txBody>
        </p:sp>
      </p:grpSp>
      <p:sp>
        <p:nvSpPr>
          <p:cNvPr id="21" name="Rectangle 20"/>
          <p:cNvSpPr/>
          <p:nvPr/>
        </p:nvSpPr>
        <p:spPr>
          <a:xfrm>
            <a:off x="4097020" y="919174"/>
            <a:ext cx="3733774" cy="863568"/>
          </a:xfrm>
          <a:prstGeom prst="rect">
            <a:avLst/>
          </a:prstGeom>
          <a:noFill/>
        </p:spPr>
        <p:txBody>
          <a:bodyPr wrap="none" lIns="108456" tIns="54228" rIns="108456" bIns="54228">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3000" b="1" spc="60">
                <a:ln w="11430"/>
                <a:solidFill>
                  <a:srgbClr val="FF00FF"/>
                </a:solidFill>
                <a:effectLst>
                  <a:outerShdw blurRad="38100" dist="38100" dir="2700000" algn="tl">
                    <a:srgbClr val="000000">
                      <a:alpha val="43137"/>
                    </a:srgbClr>
                  </a:outerShdw>
                </a:effectLst>
              </a:rPr>
              <a:t>CHỢ TẾT</a:t>
            </a:r>
            <a:endParaRPr lang="id-ID" sz="3000" b="1" spc="60">
              <a:ln w="11430"/>
              <a:solidFill>
                <a:srgbClr val="FF00FF"/>
              </a:solidFill>
              <a:effectLst>
                <a:outerShdw blurRad="38100" dist="38100" dir="2700000" algn="tl">
                  <a:srgbClr val="000000">
                    <a:alpha val="43137"/>
                  </a:srgbClr>
                </a:outerShdw>
              </a:effectLst>
            </a:endParaRPr>
          </a:p>
          <a:p>
            <a:pPr algn="r">
              <a:defRPr/>
            </a:pPr>
            <a:r>
              <a:rPr lang="en-US" sz="1900" b="1" spc="60">
                <a:ln w="11430"/>
                <a:solidFill>
                  <a:srgbClr val="FF00FF"/>
                </a:solidFill>
                <a:effectLst>
                  <a:outerShdw blurRad="38100" dist="38100" dir="2700000" algn="tl">
                    <a:srgbClr val="000000">
                      <a:alpha val="43137"/>
                    </a:srgbClr>
                  </a:outerShdw>
                </a:effectLst>
              </a:rPr>
              <a:t>                                  Đoàn Văn Cừ</a:t>
            </a:r>
          </a:p>
        </p:txBody>
      </p:sp>
      <p:sp>
        <p:nvSpPr>
          <p:cNvPr id="20" name="Text Box 8"/>
          <p:cNvSpPr txBox="1">
            <a:spLocks noChangeArrowheads="1"/>
          </p:cNvSpPr>
          <p:nvPr/>
        </p:nvSpPr>
        <p:spPr bwMode="auto">
          <a:xfrm>
            <a:off x="6368991" y="2807494"/>
            <a:ext cx="5046127" cy="3620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19" tIns="34509" rIns="69019" bIns="34509">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120000"/>
              </a:lnSpc>
              <a:spcBef>
                <a:spcPts val="453"/>
              </a:spcBef>
            </a:pPr>
            <a:r>
              <a:rPr lang="en-US" sz="2100" b="1">
                <a:solidFill>
                  <a:srgbClr val="0000FF"/>
                </a:solidFill>
                <a:latin typeface="Times New Roman" pitchFamily="18" charset="0"/>
                <a:cs typeface="Times New Roman" pitchFamily="18" charset="0"/>
              </a:rPr>
              <a:t>Thằng em bé nép đầu bên yếm mẹ</a:t>
            </a:r>
          </a:p>
          <a:p>
            <a:pPr>
              <a:lnSpc>
                <a:spcPct val="120000"/>
              </a:lnSpc>
              <a:spcBef>
                <a:spcPts val="453"/>
              </a:spcBef>
            </a:pPr>
            <a:r>
              <a:rPr lang="en-US" sz="2100" b="1">
                <a:solidFill>
                  <a:srgbClr val="0000FF"/>
                </a:solidFill>
                <a:latin typeface="Times New Roman" pitchFamily="18" charset="0"/>
                <a:cs typeface="Times New Roman" pitchFamily="18" charset="0"/>
              </a:rPr>
              <a:t>Hai người thôn gánh lợn chạy đi đầu</a:t>
            </a:r>
          </a:p>
          <a:p>
            <a:pPr>
              <a:lnSpc>
                <a:spcPct val="120000"/>
              </a:lnSpc>
              <a:spcBef>
                <a:spcPts val="453"/>
              </a:spcBef>
            </a:pPr>
            <a:r>
              <a:rPr lang="en-US" sz="2100" b="1">
                <a:solidFill>
                  <a:srgbClr val="0000FF"/>
                </a:solidFill>
                <a:latin typeface="Times New Roman" pitchFamily="18" charset="0"/>
                <a:cs typeface="Times New Roman" pitchFamily="18" charset="0"/>
              </a:rPr>
              <a:t>Con bò vàng ngộ nghĩnh đuổi theo sau</a:t>
            </a:r>
          </a:p>
          <a:p>
            <a:pPr>
              <a:lnSpc>
                <a:spcPct val="120000"/>
              </a:lnSpc>
              <a:spcBef>
                <a:spcPts val="453"/>
              </a:spcBef>
            </a:pPr>
            <a:r>
              <a:rPr lang="en-US" sz="2100" b="1">
                <a:solidFill>
                  <a:srgbClr val="0000FF"/>
                </a:solidFill>
                <a:latin typeface="Times New Roman" pitchFamily="18" charset="0"/>
                <a:cs typeface="Times New Roman" pitchFamily="18" charset="0"/>
              </a:rPr>
              <a:t>Sương trắng rỏ đầu cành như giọt sữa</a:t>
            </a:r>
          </a:p>
          <a:p>
            <a:pPr>
              <a:lnSpc>
                <a:spcPct val="120000"/>
              </a:lnSpc>
              <a:spcBef>
                <a:spcPts val="453"/>
              </a:spcBef>
            </a:pPr>
            <a:r>
              <a:rPr lang="en-US" sz="2100" b="1">
                <a:solidFill>
                  <a:srgbClr val="0000FF"/>
                </a:solidFill>
                <a:latin typeface="Times New Roman" pitchFamily="18" charset="0"/>
                <a:cs typeface="Times New Roman" pitchFamily="18" charset="0"/>
              </a:rPr>
              <a:t>Tia nắng tía nháy hoài trong ruộng lúa</a:t>
            </a:r>
          </a:p>
          <a:p>
            <a:pPr>
              <a:lnSpc>
                <a:spcPct val="120000"/>
              </a:lnSpc>
              <a:spcBef>
                <a:spcPts val="453"/>
              </a:spcBef>
            </a:pPr>
            <a:r>
              <a:rPr lang="en-US" sz="2100" b="1">
                <a:solidFill>
                  <a:srgbClr val="0000FF"/>
                </a:solidFill>
                <a:latin typeface="Times New Roman" pitchFamily="18" charset="0"/>
                <a:cs typeface="Times New Roman" pitchFamily="18" charset="0"/>
              </a:rPr>
              <a:t>Núi uốn mình trong chiếc áo the xanh</a:t>
            </a:r>
          </a:p>
          <a:p>
            <a:pPr>
              <a:lnSpc>
                <a:spcPct val="120000"/>
              </a:lnSpc>
              <a:spcBef>
                <a:spcPts val="453"/>
              </a:spcBef>
            </a:pPr>
            <a:r>
              <a:rPr lang="en-US" sz="2100" b="1">
                <a:solidFill>
                  <a:srgbClr val="0000FF"/>
                </a:solidFill>
                <a:latin typeface="Times New Roman" pitchFamily="18" charset="0"/>
                <a:cs typeface="Times New Roman" pitchFamily="18" charset="0"/>
              </a:rPr>
              <a:t>Đồi hoa son nằm dưới ánh bình minh</a:t>
            </a:r>
          </a:p>
          <a:p>
            <a:pPr>
              <a:lnSpc>
                <a:spcPct val="120000"/>
              </a:lnSpc>
              <a:spcBef>
                <a:spcPts val="453"/>
              </a:spcBef>
            </a:pPr>
            <a:r>
              <a:rPr lang="en-US" sz="2100" b="1">
                <a:solidFill>
                  <a:srgbClr val="0000FF"/>
                </a:solidFill>
                <a:latin typeface="Times New Roman" pitchFamily="18" charset="0"/>
                <a:cs typeface="Times New Roman" pitchFamily="18" charset="0"/>
              </a:rPr>
              <a:t>Người mua bán ra vào đầy cổng chợ.</a:t>
            </a:r>
          </a:p>
        </p:txBody>
      </p:sp>
      <p:sp>
        <p:nvSpPr>
          <p:cNvPr id="22" name="Text Box 8"/>
          <p:cNvSpPr txBox="1">
            <a:spLocks noChangeArrowheads="1"/>
          </p:cNvSpPr>
          <p:nvPr/>
        </p:nvSpPr>
        <p:spPr bwMode="auto">
          <a:xfrm>
            <a:off x="640988" y="2792016"/>
            <a:ext cx="5046127" cy="3620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19" tIns="34509" rIns="69019" bIns="34509">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120000"/>
              </a:lnSpc>
              <a:spcBef>
                <a:spcPts val="453"/>
              </a:spcBef>
            </a:pPr>
            <a:r>
              <a:rPr lang="en-US" sz="2100" b="1">
                <a:solidFill>
                  <a:srgbClr val="0000FF"/>
                </a:solidFill>
                <a:latin typeface="Times New Roman" pitchFamily="18" charset="0"/>
                <a:cs typeface="Times New Roman" pitchFamily="18" charset="0"/>
              </a:rPr>
              <a:t>Dải mây trắng đỏ dần trên đỉnh núi</a:t>
            </a:r>
          </a:p>
          <a:p>
            <a:pPr>
              <a:lnSpc>
                <a:spcPct val="120000"/>
              </a:lnSpc>
              <a:spcBef>
                <a:spcPts val="453"/>
              </a:spcBef>
            </a:pPr>
            <a:r>
              <a:rPr lang="en-US" sz="2100" b="1">
                <a:solidFill>
                  <a:srgbClr val="0000FF"/>
                </a:solidFill>
                <a:latin typeface="Times New Roman" pitchFamily="18" charset="0"/>
                <a:cs typeface="Times New Roman" pitchFamily="18" charset="0"/>
              </a:rPr>
              <a:t>Sương hồng lam ôm ấp nóc nhà gianh</a:t>
            </a:r>
          </a:p>
          <a:p>
            <a:pPr>
              <a:lnSpc>
                <a:spcPct val="120000"/>
              </a:lnSpc>
              <a:spcBef>
                <a:spcPts val="453"/>
              </a:spcBef>
            </a:pPr>
            <a:r>
              <a:rPr lang="en-US" sz="2100" b="1">
                <a:solidFill>
                  <a:srgbClr val="0000FF"/>
                </a:solidFill>
                <a:latin typeface="Times New Roman" pitchFamily="18" charset="0"/>
                <a:cs typeface="Times New Roman" pitchFamily="18" charset="0"/>
              </a:rPr>
              <a:t>Trên con đường viền trắng mép đồi xanh</a:t>
            </a:r>
          </a:p>
          <a:p>
            <a:pPr>
              <a:lnSpc>
                <a:spcPct val="120000"/>
              </a:lnSpc>
              <a:spcBef>
                <a:spcPts val="453"/>
              </a:spcBef>
            </a:pPr>
            <a:r>
              <a:rPr lang="en-US" sz="2100" b="1">
                <a:solidFill>
                  <a:srgbClr val="0000FF"/>
                </a:solidFill>
                <a:latin typeface="Times New Roman" pitchFamily="18" charset="0"/>
                <a:cs typeface="Times New Roman" pitchFamily="18" charset="0"/>
              </a:rPr>
              <a:t>Người các ấp tưng bừng ra chợ Tết</a:t>
            </a:r>
          </a:p>
          <a:p>
            <a:pPr>
              <a:lnSpc>
                <a:spcPct val="120000"/>
              </a:lnSpc>
              <a:spcBef>
                <a:spcPts val="453"/>
              </a:spcBef>
            </a:pPr>
            <a:r>
              <a:rPr lang="en-US" sz="2100" b="1">
                <a:solidFill>
                  <a:srgbClr val="0000FF"/>
                </a:solidFill>
                <a:latin typeface="Times New Roman" pitchFamily="18" charset="0"/>
                <a:cs typeface="Times New Roman" pitchFamily="18" charset="0"/>
              </a:rPr>
              <a:t>Họ vui vẻ kéo hàng trên cỏ biếc</a:t>
            </a:r>
          </a:p>
          <a:p>
            <a:pPr>
              <a:lnSpc>
                <a:spcPct val="120000"/>
              </a:lnSpc>
              <a:spcBef>
                <a:spcPts val="453"/>
              </a:spcBef>
            </a:pPr>
            <a:r>
              <a:rPr lang="en-US" sz="2100" b="1">
                <a:solidFill>
                  <a:srgbClr val="0000FF"/>
                </a:solidFill>
                <a:latin typeface="Times New Roman" pitchFamily="18" charset="0"/>
                <a:cs typeface="Times New Roman" pitchFamily="18" charset="0"/>
              </a:rPr>
              <a:t>Những thằng cu áo đỏ chạy lon xon</a:t>
            </a:r>
          </a:p>
          <a:p>
            <a:pPr>
              <a:lnSpc>
                <a:spcPct val="120000"/>
              </a:lnSpc>
              <a:spcBef>
                <a:spcPts val="453"/>
              </a:spcBef>
            </a:pPr>
            <a:r>
              <a:rPr lang="en-US" sz="2100" b="1">
                <a:solidFill>
                  <a:srgbClr val="0000FF"/>
                </a:solidFill>
                <a:latin typeface="Times New Roman" pitchFamily="18" charset="0"/>
                <a:cs typeface="Times New Roman" pitchFamily="18" charset="0"/>
              </a:rPr>
              <a:t>Vài cụ già chống gậy bước lom khom</a:t>
            </a:r>
          </a:p>
          <a:p>
            <a:pPr>
              <a:lnSpc>
                <a:spcPct val="120000"/>
              </a:lnSpc>
              <a:spcBef>
                <a:spcPts val="453"/>
              </a:spcBef>
            </a:pPr>
            <a:r>
              <a:rPr lang="en-US" sz="2100" b="1">
                <a:solidFill>
                  <a:srgbClr val="0000FF"/>
                </a:solidFill>
                <a:latin typeface="Times New Roman" pitchFamily="18" charset="0"/>
                <a:cs typeface="Times New Roman" pitchFamily="18" charset="0"/>
              </a:rPr>
              <a:t>Cô yếm thắm che môi cười lặng lẽ</a:t>
            </a:r>
          </a:p>
        </p:txBody>
      </p:sp>
      <p:sp>
        <p:nvSpPr>
          <p:cNvPr id="2" name="Rectangle 1"/>
          <p:cNvSpPr>
            <a:spLocks noChangeArrowheads="1"/>
          </p:cNvSpPr>
          <p:nvPr/>
        </p:nvSpPr>
        <p:spPr bwMode="auto">
          <a:xfrm>
            <a:off x="505094" y="3699273"/>
            <a:ext cx="5182021" cy="1350169"/>
          </a:xfrm>
          <a:prstGeom prst="rect">
            <a:avLst/>
          </a:prstGeom>
          <a:solidFill>
            <a:schemeClr val="bg1"/>
          </a:solidFill>
          <a:ln w="19050" algn="ctr">
            <a:solidFill>
              <a:schemeClr val="bg1"/>
            </a:solidFill>
            <a:round/>
            <a:headEnd/>
            <a:tailEnd/>
          </a:ln>
        </p:spPr>
        <p:txBody>
          <a:bodyPr lIns="69019" tIns="34509" rIns="69019" bIns="34509"/>
          <a:lstStyle/>
          <a:p>
            <a:pPr eaLnBrk="1" hangingPunct="1"/>
            <a:endParaRPr lang="en-US"/>
          </a:p>
        </p:txBody>
      </p:sp>
      <p:sp>
        <p:nvSpPr>
          <p:cNvPr id="27" name="Rectangle 26"/>
          <p:cNvSpPr>
            <a:spLocks noChangeArrowheads="1"/>
          </p:cNvSpPr>
          <p:nvPr/>
        </p:nvSpPr>
        <p:spPr bwMode="auto">
          <a:xfrm>
            <a:off x="6330508" y="4104085"/>
            <a:ext cx="5182021" cy="1350169"/>
          </a:xfrm>
          <a:prstGeom prst="rect">
            <a:avLst/>
          </a:prstGeom>
          <a:solidFill>
            <a:schemeClr val="bg1"/>
          </a:solidFill>
          <a:ln w="19050" algn="ctr">
            <a:solidFill>
              <a:schemeClr val="bg1"/>
            </a:solidFill>
            <a:round/>
            <a:headEnd/>
            <a:tailEnd/>
          </a:ln>
        </p:spPr>
        <p:txBody>
          <a:bodyPr lIns="69019" tIns="34509" rIns="69019" bIns="34509"/>
          <a:lstStyle/>
          <a:p>
            <a:pPr eaLnBrk="1" hangingPunct="1"/>
            <a:endParaRPr lang="en-US"/>
          </a:p>
        </p:txBody>
      </p:sp>
    </p:spTree>
    <p:extLst>
      <p:ext uri="{BB962C8B-B14F-4D97-AF65-F5344CB8AC3E}">
        <p14:creationId xmlns:p14="http://schemas.microsoft.com/office/powerpoint/2010/main" val="1540606061"/>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xit" presetSubtype="0" fill="hold" grpId="0" nodeType="clickEffect">
                                  <p:stCondLst>
                                    <p:cond delay="0"/>
                                  </p:stCondLst>
                                  <p:childTnLst>
                                    <p:animEffect transition="out" filter="fade">
                                      <p:cBhvr>
                                        <p:cTn id="16" dur="500"/>
                                        <p:tgtEl>
                                          <p:spTgt spid="20"/>
                                        </p:tgtEl>
                                      </p:cBhvr>
                                    </p:animEffect>
                                    <p:set>
                                      <p:cBhvr>
                                        <p:cTn id="17" dur="1" fill="hold">
                                          <p:stCondLst>
                                            <p:cond delay="499"/>
                                          </p:stCondLst>
                                        </p:cTn>
                                        <p:tgtEl>
                                          <p:spTgt spid="20"/>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xit" presetSubtype="0" fill="hold" grpId="0" nodeType="clickEffect">
                                  <p:stCondLst>
                                    <p:cond delay="0"/>
                                  </p:stCondLst>
                                  <p:childTnLst>
                                    <p:animEffect transition="out" filter="fade">
                                      <p:cBhvr>
                                        <p:cTn id="21" dur="500"/>
                                        <p:tgtEl>
                                          <p:spTgt spid="22"/>
                                        </p:tgtEl>
                                      </p:cBhvr>
                                    </p:animEffect>
                                    <p:set>
                                      <p:cBhvr>
                                        <p:cTn id="22"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6388" y="338691"/>
            <a:ext cx="11155680" cy="5632311"/>
          </a:xfrm>
          <a:prstGeom prst="rect">
            <a:avLst/>
          </a:prstGeom>
        </p:spPr>
        <p:txBody>
          <a:bodyPr wrap="square">
            <a:spAutoFit/>
          </a:bodyPr>
          <a:lstStyle/>
          <a:p>
            <a:pPr algn="ctr">
              <a:spcBef>
                <a:spcPts val="1200"/>
              </a:spcBef>
            </a:pPr>
            <a:r>
              <a:rPr lang="vi-VN" sz="3200" b="1" dirty="0">
                <a:solidFill>
                  <a:srgbClr val="000000"/>
                </a:solidFill>
                <a:latin typeface="+mj-lt"/>
              </a:rPr>
              <a:t>Sầu riêng</a:t>
            </a:r>
            <a:r>
              <a:rPr lang="vi-VN" sz="2800" b="1" dirty="0">
                <a:solidFill>
                  <a:srgbClr val="000000"/>
                </a:solidFill>
                <a:latin typeface="+mj-lt"/>
              </a:rPr>
              <a:t>​</a:t>
            </a:r>
            <a:endParaRPr lang="vi-VN" sz="2800" dirty="0">
              <a:solidFill>
                <a:srgbClr val="000000"/>
              </a:solidFill>
              <a:latin typeface="+mj-lt"/>
            </a:endParaRPr>
          </a:p>
          <a:p>
            <a:pPr algn="just">
              <a:spcBef>
                <a:spcPts val="1200"/>
              </a:spcBef>
            </a:pPr>
            <a:r>
              <a:rPr lang="vi-VN" sz="2800" dirty="0">
                <a:solidFill>
                  <a:srgbClr val="000000"/>
                </a:solidFill>
                <a:latin typeface="+mj-lt"/>
              </a:rPr>
              <a:t>   </a:t>
            </a:r>
            <a:r>
              <a:rPr lang="vi-VN" sz="2800" dirty="0" smtClean="0">
                <a:solidFill>
                  <a:srgbClr val="000000"/>
                </a:solidFill>
                <a:latin typeface="+mj-lt"/>
              </a:rPr>
              <a:t>   Sầu </a:t>
            </a:r>
            <a:r>
              <a:rPr lang="vi-VN" sz="2800" dirty="0">
                <a:solidFill>
                  <a:srgbClr val="000000"/>
                </a:solidFill>
                <a:latin typeface="+mj-lt"/>
              </a:rPr>
              <a:t>riêng là loại trái quý của miền Nam. Hương vị nó hết sức đặc biệt, mùi thơm đậm, bay rất xa, lâu tan trong không khí. Còn hàng chục mét mới tới nơi để sầu riêng, hương đã ngào ngạt xông vào cánh mũi. Sầu riêng thơm mùi </a:t>
            </a:r>
            <a:r>
              <a:rPr lang="vi-VN" sz="2800" dirty="0" smtClean="0">
                <a:solidFill>
                  <a:srgbClr val="000000"/>
                </a:solidFill>
                <a:latin typeface="+mj-lt"/>
              </a:rPr>
              <a:t>thơm của </a:t>
            </a:r>
            <a:r>
              <a:rPr lang="vi-VN" sz="2800" dirty="0">
                <a:solidFill>
                  <a:srgbClr val="000000"/>
                </a:solidFill>
                <a:latin typeface="+mj-lt"/>
              </a:rPr>
              <a:t>mít chín quyện với hương bưởi, béo cái béo của trứng gà, ngọt cái vị của mật ong già hạn. Hương vị quyến rũ đến kì lạ.</a:t>
            </a:r>
          </a:p>
          <a:p>
            <a:pPr algn="just">
              <a:spcBef>
                <a:spcPts val="1200"/>
              </a:spcBef>
            </a:pPr>
            <a:r>
              <a:rPr lang="vi-VN" sz="2800" dirty="0">
                <a:solidFill>
                  <a:srgbClr val="000000"/>
                </a:solidFill>
                <a:latin typeface="+mj-lt"/>
              </a:rPr>
              <a:t>   </a:t>
            </a:r>
            <a:r>
              <a:rPr lang="vi-VN" sz="2800" dirty="0" smtClean="0">
                <a:solidFill>
                  <a:srgbClr val="000000"/>
                </a:solidFill>
                <a:latin typeface="+mj-lt"/>
              </a:rPr>
              <a:t>   Hoa </a:t>
            </a:r>
            <a:r>
              <a:rPr lang="vi-VN" sz="2800" dirty="0">
                <a:solidFill>
                  <a:srgbClr val="000000"/>
                </a:solidFill>
                <a:latin typeface="+mj-lt"/>
              </a:rPr>
              <a:t>sầu riêng trổ vào cuối năm. Gió đưa hương thơm ngát như hương cau, hương bưởi tỏa khắp khu vườn. Hoa đậu từng chùm, màu trắng ngà. Cánh hoa nhỏ như vảy cá, hao hao giống cánh sen con, lác đác vài nhụy, li ti giữa những cánh hoa. Mỗi cuống hoa ra một trái. Nhìn trái sầu riêng lủng lẳng dưới cành trông giống những tổ kiến. Mùa trái rộ vào tháng tư, tháng năm ta.</a:t>
            </a:r>
            <a:endParaRPr lang="vi-VN" sz="2800" b="0" i="0" dirty="0">
              <a:solidFill>
                <a:srgbClr val="000000"/>
              </a:solidFill>
              <a:effectLst/>
              <a:latin typeface="+mj-lt"/>
            </a:endParaRPr>
          </a:p>
        </p:txBody>
      </p:sp>
    </p:spTree>
    <p:extLst>
      <p:ext uri="{BB962C8B-B14F-4D97-AF65-F5344CB8AC3E}">
        <p14:creationId xmlns:p14="http://schemas.microsoft.com/office/powerpoint/2010/main" val="3938433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5576" y="490253"/>
            <a:ext cx="11181805" cy="5693866"/>
          </a:xfrm>
          <a:prstGeom prst="rect">
            <a:avLst/>
          </a:prstGeom>
        </p:spPr>
        <p:txBody>
          <a:bodyPr wrap="square">
            <a:spAutoFit/>
          </a:bodyPr>
          <a:lstStyle/>
          <a:p>
            <a:pPr algn="just"/>
            <a:r>
              <a:rPr lang="vi-VN" sz="2800" dirty="0" smtClean="0">
                <a:solidFill>
                  <a:srgbClr val="000000"/>
                </a:solidFill>
                <a:latin typeface="+mj-lt"/>
              </a:rPr>
              <a:t>        Đứng </a:t>
            </a:r>
            <a:r>
              <a:rPr lang="vi-VN" sz="2800" dirty="0">
                <a:solidFill>
                  <a:srgbClr val="000000"/>
                </a:solidFill>
                <a:latin typeface="+mj-lt"/>
              </a:rPr>
              <a:t>ngắm cây sầu riêng, tôi cứ nghĩ mãi về cái dáng cây kì lạ này. Thân nó khẳng khiu, cao vút, cành ngang thẳng đuột, thiếu cái dáng cong, dáng nghiêng, chiều quằn, chiều lượn của cây xoài, cây nhãn. Lá nhỏ xanh vàng, hơi khép lại, tưởng như lá héo. Vậy mà khi trái chín, hương tỏa ngạt ngào, vị ngọt đến đam mê.</a:t>
            </a:r>
          </a:p>
          <a:p>
            <a:pPr algn="r"/>
            <a:r>
              <a:rPr lang="vi-VN" sz="2800" b="1" i="1" dirty="0" smtClean="0">
                <a:solidFill>
                  <a:srgbClr val="000000"/>
                </a:solidFill>
                <a:latin typeface="+mj-lt"/>
              </a:rPr>
              <a:t>Mai Văn Tạo</a:t>
            </a:r>
          </a:p>
          <a:p>
            <a:pPr algn="just"/>
            <a:endParaRPr lang="vi-VN" sz="2800" b="1" dirty="0">
              <a:solidFill>
                <a:srgbClr val="000000"/>
              </a:solidFill>
              <a:latin typeface="+mj-lt"/>
            </a:endParaRPr>
          </a:p>
          <a:p>
            <a:pPr algn="just"/>
            <a:r>
              <a:rPr lang="vi-VN" sz="2800" b="1" i="1" u="sng" dirty="0" smtClean="0">
                <a:solidFill>
                  <a:srgbClr val="000000"/>
                </a:solidFill>
                <a:latin typeface="+mj-lt"/>
              </a:rPr>
              <a:t>Chú </a:t>
            </a:r>
            <a:r>
              <a:rPr lang="vi-VN" sz="2800" b="1" i="1" u="sng" dirty="0">
                <a:solidFill>
                  <a:srgbClr val="000000"/>
                </a:solidFill>
                <a:latin typeface="+mj-lt"/>
              </a:rPr>
              <a:t>thích:</a:t>
            </a:r>
            <a:endParaRPr lang="vi-VN" sz="2800" i="1" u="sng" dirty="0">
              <a:solidFill>
                <a:srgbClr val="000000"/>
              </a:solidFill>
              <a:latin typeface="+mj-lt"/>
            </a:endParaRPr>
          </a:p>
          <a:p>
            <a:pPr algn="just"/>
            <a:r>
              <a:rPr lang="vi-VN" sz="2800" dirty="0">
                <a:solidFill>
                  <a:srgbClr val="000000"/>
                </a:solidFill>
                <a:latin typeface="+mj-lt"/>
              </a:rPr>
              <a:t>- Mật ong già hạn: mật ong để lâu hơn thời hạn thu hoạch.</a:t>
            </a:r>
          </a:p>
          <a:p>
            <a:pPr algn="just"/>
            <a:r>
              <a:rPr lang="vi-VN" sz="2800" dirty="0">
                <a:solidFill>
                  <a:srgbClr val="000000"/>
                </a:solidFill>
                <a:latin typeface="+mj-lt"/>
              </a:rPr>
              <a:t>- Hoa đậu từng chùm: hoa mọc thành từng chùm.</a:t>
            </a:r>
          </a:p>
          <a:p>
            <a:pPr algn="just"/>
            <a:r>
              <a:rPr lang="vi-VN" sz="2800" dirty="0">
                <a:solidFill>
                  <a:srgbClr val="000000"/>
                </a:solidFill>
                <a:latin typeface="+mj-lt"/>
              </a:rPr>
              <a:t>- Hao hao giống: hơi hơi giống.</a:t>
            </a:r>
          </a:p>
          <a:p>
            <a:pPr algn="just"/>
            <a:r>
              <a:rPr lang="vi-VN" sz="2800" dirty="0">
                <a:solidFill>
                  <a:srgbClr val="000000"/>
                </a:solidFill>
                <a:latin typeface="+mj-lt"/>
              </a:rPr>
              <a:t>- Mùa trái rộ: thời gian cây nhiều quả nhất.</a:t>
            </a:r>
          </a:p>
          <a:p>
            <a:pPr algn="just"/>
            <a:r>
              <a:rPr lang="vi-VN" sz="2800" dirty="0">
                <a:solidFill>
                  <a:srgbClr val="000000"/>
                </a:solidFill>
                <a:latin typeface="+mj-lt"/>
              </a:rPr>
              <a:t>- Đam mê: ham thích quá mức.</a:t>
            </a:r>
            <a:endParaRPr lang="vi-VN" sz="2800" b="0" i="0" dirty="0">
              <a:solidFill>
                <a:srgbClr val="000000"/>
              </a:solidFill>
              <a:effectLst/>
              <a:latin typeface="+mj-lt"/>
            </a:endParaRPr>
          </a:p>
        </p:txBody>
      </p:sp>
    </p:spTree>
    <p:extLst>
      <p:ext uri="{BB962C8B-B14F-4D97-AF65-F5344CB8AC3E}">
        <p14:creationId xmlns:p14="http://schemas.microsoft.com/office/powerpoint/2010/main" val="3539706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83434" y="246676"/>
            <a:ext cx="6568265" cy="2431435"/>
          </a:xfrm>
          <a:prstGeom prst="rect">
            <a:avLst/>
          </a:prstGeom>
          <a:noFill/>
        </p:spPr>
        <p:txBody>
          <a:bodyPr wrap="square" rtlCol="0">
            <a:spAutoFit/>
          </a:bodyPr>
          <a:lstStyle/>
          <a:p>
            <a:r>
              <a:rPr lang="vi-VN" sz="2800" b="1" i="1" dirty="0">
                <a:latin typeface="+mj-lt"/>
              </a:rPr>
              <a:t>- Giọng nhẹ nhàng, chậm rãi.</a:t>
            </a:r>
            <a:endParaRPr lang="en-US" sz="2800" b="1" i="1" dirty="0">
              <a:latin typeface="+mj-lt"/>
            </a:endParaRPr>
          </a:p>
          <a:p>
            <a:endParaRPr lang="vi-VN" sz="2800" b="1" dirty="0" smtClean="0">
              <a:latin typeface="Times New Roman" panose="02020603050405020304" pitchFamily="18" charset="0"/>
              <a:cs typeface="Times New Roman" panose="02020603050405020304" pitchFamily="18" charset="0"/>
            </a:endParaRPr>
          </a:p>
          <a:p>
            <a:r>
              <a:rPr lang="vi-VN" sz="2400" b="1" dirty="0" smtClean="0">
                <a:latin typeface="Times New Roman" panose="02020603050405020304" pitchFamily="18" charset="0"/>
                <a:cs typeface="Times New Roman" panose="02020603050405020304" pitchFamily="18" charset="0"/>
              </a:rPr>
              <a:t>- </a:t>
            </a:r>
            <a:r>
              <a:rPr lang="en-GB" sz="2400" b="1" dirty="0" smtClean="0">
                <a:latin typeface="Times New Roman" panose="02020603050405020304" pitchFamily="18" charset="0"/>
                <a:cs typeface="Times New Roman" panose="02020603050405020304" pitchFamily="18" charset="0"/>
              </a:rPr>
              <a:t>Chia </a:t>
            </a:r>
            <a:r>
              <a:rPr lang="en-GB" sz="2400" b="1" dirty="0" err="1">
                <a:latin typeface="Times New Roman" panose="02020603050405020304" pitchFamily="18" charset="0"/>
                <a:cs typeface="Times New Roman" panose="02020603050405020304" pitchFamily="18" charset="0"/>
              </a:rPr>
              <a:t>đoạn</a:t>
            </a:r>
            <a:r>
              <a:rPr lang="vi-VN" sz="2400" b="1" dirty="0">
                <a:latin typeface="+mj-lt"/>
              </a:rPr>
              <a:t>: </a:t>
            </a:r>
          </a:p>
          <a:p>
            <a:r>
              <a:rPr lang="vi-VN" sz="2400" b="1" dirty="0">
                <a:latin typeface="+mj-lt"/>
              </a:rPr>
              <a:t>+</a:t>
            </a:r>
            <a:r>
              <a:rPr lang="vi-VN" sz="2400" b="1" dirty="0" smtClean="0">
                <a:latin typeface="+mj-lt"/>
              </a:rPr>
              <a:t> </a:t>
            </a:r>
            <a:r>
              <a:rPr lang="vi-VN" sz="2400" b="1" dirty="0">
                <a:latin typeface="+mj-lt"/>
              </a:rPr>
              <a:t>Phần 1: Sầu riêng ... kì lạ.</a:t>
            </a:r>
          </a:p>
          <a:p>
            <a:r>
              <a:rPr lang="vi-VN" sz="2400" b="1" dirty="0">
                <a:latin typeface="+mj-lt"/>
              </a:rPr>
              <a:t>+</a:t>
            </a:r>
            <a:r>
              <a:rPr lang="vi-VN" sz="2400" b="1" dirty="0" smtClean="0">
                <a:latin typeface="+mj-lt"/>
              </a:rPr>
              <a:t> </a:t>
            </a:r>
            <a:r>
              <a:rPr lang="vi-VN" sz="2400" b="1" dirty="0">
                <a:latin typeface="+mj-lt"/>
              </a:rPr>
              <a:t>Phần 2: Hoa sầu riêng ... tháng năm ta.</a:t>
            </a:r>
          </a:p>
          <a:p>
            <a:r>
              <a:rPr lang="vi-VN" sz="2400" b="1" dirty="0">
                <a:latin typeface="+mj-lt"/>
              </a:rPr>
              <a:t>+</a:t>
            </a:r>
            <a:r>
              <a:rPr lang="vi-VN" sz="2400" b="1" dirty="0" smtClean="0">
                <a:latin typeface="+mj-lt"/>
              </a:rPr>
              <a:t> </a:t>
            </a:r>
            <a:r>
              <a:rPr lang="vi-VN" sz="2400" b="1" dirty="0">
                <a:latin typeface="+mj-lt"/>
              </a:rPr>
              <a:t>Phần 3: Đứng ngắm .... Đam mê.</a:t>
            </a:r>
            <a:endParaRPr lang="en-US" sz="2400" b="1" dirty="0">
              <a:latin typeface="+mj-l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1685" y="2880337"/>
            <a:ext cx="5932894" cy="3708059"/>
          </a:xfrm>
          <a:prstGeom prst="rect">
            <a:avLst/>
          </a:prstGeom>
        </p:spPr>
      </p:pic>
    </p:spTree>
    <p:extLst>
      <p:ext uri="{BB962C8B-B14F-4D97-AF65-F5344CB8AC3E}">
        <p14:creationId xmlns:p14="http://schemas.microsoft.com/office/powerpoint/2010/main" val="111264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 calcmode="lin" valueType="num">
                                      <p:cBhvr additive="base">
                                        <p:cTn id="17"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 calcmode="lin" valueType="num">
                                      <p:cBhvr additive="base">
                                        <p:cTn id="2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9">
                                            <p:txEl>
                                              <p:pRg st="5" end="5"/>
                                            </p:txEl>
                                          </p:spTgt>
                                        </p:tgtEl>
                                        <p:attrNameLst>
                                          <p:attrName>style.visibility</p:attrName>
                                        </p:attrNameLst>
                                      </p:cBhvr>
                                      <p:to>
                                        <p:strVal val="visible"/>
                                      </p:to>
                                    </p:set>
                                    <p:anim calcmode="lin" valueType="num">
                                      <p:cBhvr additive="base">
                                        <p:cTn id="25"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13711" y="136679"/>
            <a:ext cx="242454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2400" b="1" i="0" u="sng"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Tập</a:t>
            </a:r>
            <a:r>
              <a:rPr kumimoji="0" lang="vi-VN" sz="2400" b="1" i="0" u="sng" strike="noStrike" kern="1200" cap="none" spc="0" normalizeH="0" noProof="0" dirty="0" smtClean="0">
                <a:ln>
                  <a:noFill/>
                </a:ln>
                <a:solidFill>
                  <a:prstClr val="black"/>
                </a:solidFill>
                <a:effectLst/>
                <a:uLnTx/>
                <a:uFillTx/>
                <a:latin typeface="Times New Roman" panose="02020603050405020304" pitchFamily="18" charset="0"/>
                <a:ea typeface="+mn-ea"/>
                <a:cs typeface="+mn-cs"/>
              </a:rPr>
              <a:t> đọc</a:t>
            </a:r>
            <a:endParaRPr kumimoji="0" lang="en-US" sz="2400" b="1" i="0" u="sng"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3" name="TextBox 2"/>
          <p:cNvSpPr txBox="1"/>
          <p:nvPr/>
        </p:nvSpPr>
        <p:spPr>
          <a:xfrm>
            <a:off x="3661854" y="634985"/>
            <a:ext cx="452826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vi-VN" sz="3200" b="1" dirty="0" smtClean="0">
                <a:solidFill>
                  <a:srgbClr val="EA0000"/>
                </a:solidFill>
                <a:latin typeface="Times New Roman" panose="02020603050405020304" pitchFamily="18" charset="0"/>
              </a:rPr>
              <a:t>SẦU RIÊNG</a:t>
            </a:r>
            <a:endParaRPr kumimoji="0" lang="en-US" sz="2400" b="1" i="0" u="none" strike="noStrike" kern="1200" cap="none" spc="0" normalizeH="0" baseline="0" noProof="0" dirty="0">
              <a:ln>
                <a:noFill/>
              </a:ln>
              <a:solidFill>
                <a:srgbClr val="EA0000"/>
              </a:solidFill>
              <a:effectLst/>
              <a:uLnTx/>
              <a:uFillTx/>
              <a:latin typeface="Calibri Light" panose="020F0302020204030204"/>
              <a:ea typeface="+mn-ea"/>
              <a:cs typeface="+mn-cs"/>
            </a:endParaRPr>
          </a:p>
        </p:txBody>
      </p:sp>
      <p:cxnSp>
        <p:nvCxnSpPr>
          <p:cNvPr id="5" name="Straight Connector 4"/>
          <p:cNvCxnSpPr/>
          <p:nvPr/>
        </p:nvCxnSpPr>
        <p:spPr>
          <a:xfrm>
            <a:off x="5989484" y="1219760"/>
            <a:ext cx="68416" cy="5409640"/>
          </a:xfrm>
          <a:prstGeom prst="line">
            <a:avLst/>
          </a:prstGeom>
          <a:ln w="19050"/>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1741613" y="1307510"/>
            <a:ext cx="2090057" cy="461665"/>
          </a:xfrm>
          <a:prstGeom prst="rect">
            <a:avLst/>
          </a:prstGeom>
          <a:noFill/>
        </p:spPr>
        <p:txBody>
          <a:bodyPr wrap="square" rtlCol="0">
            <a:spAutoFit/>
          </a:bodyPr>
          <a:lstStyle/>
          <a:p>
            <a:pPr algn="ctr"/>
            <a:r>
              <a:rPr lang="vi-VN" sz="2400" b="1" dirty="0" smtClean="0">
                <a:latin typeface="+mj-lt"/>
              </a:rPr>
              <a:t>Luyện đọc</a:t>
            </a:r>
            <a:endParaRPr lang="en-US" sz="2400" b="1" dirty="0">
              <a:latin typeface="+mj-lt"/>
            </a:endParaRPr>
          </a:p>
        </p:txBody>
      </p:sp>
      <p:sp>
        <p:nvSpPr>
          <p:cNvPr id="9" name="TextBox 8"/>
          <p:cNvSpPr txBox="1"/>
          <p:nvPr/>
        </p:nvSpPr>
        <p:spPr>
          <a:xfrm>
            <a:off x="8385530" y="1333472"/>
            <a:ext cx="2090057" cy="461665"/>
          </a:xfrm>
          <a:prstGeom prst="rect">
            <a:avLst/>
          </a:prstGeom>
          <a:noFill/>
        </p:spPr>
        <p:txBody>
          <a:bodyPr wrap="square" rtlCol="0">
            <a:spAutoFit/>
          </a:bodyPr>
          <a:lstStyle/>
          <a:p>
            <a:pPr algn="ctr"/>
            <a:r>
              <a:rPr lang="vi-VN" sz="2400" b="1" dirty="0" smtClean="0">
                <a:latin typeface="+mj-lt"/>
              </a:rPr>
              <a:t>Tìm hiểu bài</a:t>
            </a:r>
            <a:endParaRPr lang="en-US" sz="2400" b="1" dirty="0">
              <a:latin typeface="+mj-lt"/>
            </a:endParaRPr>
          </a:p>
        </p:txBody>
      </p:sp>
      <p:cxnSp>
        <p:nvCxnSpPr>
          <p:cNvPr id="12" name="Straight Connector 11"/>
          <p:cNvCxnSpPr/>
          <p:nvPr/>
        </p:nvCxnSpPr>
        <p:spPr>
          <a:xfrm flipV="1">
            <a:off x="509451" y="1777938"/>
            <a:ext cx="5007429" cy="25963"/>
          </a:xfrm>
          <a:prstGeom prst="line">
            <a:avLst/>
          </a:prstGeom>
          <a:ln w="12700"/>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6617791" y="1795137"/>
            <a:ext cx="5057231" cy="8764"/>
          </a:xfrm>
          <a:prstGeom prst="line">
            <a:avLst/>
          </a:prstGeom>
          <a:ln w="12700"/>
        </p:spPr>
        <p:style>
          <a:lnRef idx="1">
            <a:schemeClr val="dk1"/>
          </a:lnRef>
          <a:fillRef idx="0">
            <a:schemeClr val="dk1"/>
          </a:fillRef>
          <a:effectRef idx="0">
            <a:schemeClr val="dk1"/>
          </a:effectRef>
          <a:fontRef idx="minor">
            <a:schemeClr val="tx1"/>
          </a:fontRef>
        </p:style>
      </p:cxnSp>
      <p:sp>
        <p:nvSpPr>
          <p:cNvPr id="20" name="Rectangle 19"/>
          <p:cNvSpPr/>
          <p:nvPr/>
        </p:nvSpPr>
        <p:spPr>
          <a:xfrm>
            <a:off x="300973" y="3004170"/>
            <a:ext cx="5218249" cy="830997"/>
          </a:xfrm>
          <a:prstGeom prst="rect">
            <a:avLst/>
          </a:prstGeom>
        </p:spPr>
        <p:txBody>
          <a:bodyPr wrap="square">
            <a:spAutoFit/>
          </a:bodyPr>
          <a:lstStyle/>
          <a:p>
            <a:pPr algn="just"/>
            <a:r>
              <a:rPr lang="vi-VN" sz="2400" dirty="0" smtClean="0">
                <a:latin typeface="Times New Roman" panose="02020603050405020304" pitchFamily="18" charset="0"/>
                <a:ea typeface="Calibri" panose="020F0502020204030204" pitchFamily="34" charset="0"/>
              </a:rPr>
              <a:t>- </a:t>
            </a:r>
            <a:r>
              <a:rPr lang="vi-VN" sz="2400" b="1" i="1" dirty="0" smtClean="0">
                <a:latin typeface="Times New Roman" panose="02020603050405020304" pitchFamily="18" charset="0"/>
                <a:ea typeface="Calibri" panose="020F0502020204030204" pitchFamily="34" charset="0"/>
              </a:rPr>
              <a:t>Nhấn </a:t>
            </a:r>
            <a:r>
              <a:rPr lang="vi-VN" sz="2400" b="1" i="1" dirty="0">
                <a:latin typeface="Times New Roman" panose="02020603050405020304" pitchFamily="18" charset="0"/>
                <a:ea typeface="Calibri" panose="020F0502020204030204" pitchFamily="34" charset="0"/>
              </a:rPr>
              <a:t>giọng ở các từ: </a:t>
            </a:r>
            <a:r>
              <a:rPr lang="vi-VN" sz="2400" dirty="0">
                <a:latin typeface="Times New Roman" panose="02020603050405020304" pitchFamily="18" charset="0"/>
                <a:ea typeface="Calibri" panose="020F0502020204030204" pitchFamily="34" charset="0"/>
              </a:rPr>
              <a:t>trái quý, hết sức đặc biệt, thơm đậm</a:t>
            </a:r>
            <a:r>
              <a:rPr lang="vi-VN" sz="2400" dirty="0" smtClean="0">
                <a:latin typeface="Times New Roman" panose="02020603050405020304" pitchFamily="18" charset="0"/>
                <a:ea typeface="Calibri" panose="020F0502020204030204" pitchFamily="34" charset="0"/>
              </a:rPr>
              <a:t>,...</a:t>
            </a:r>
            <a:endParaRPr lang="en-US" sz="2400" dirty="0"/>
          </a:p>
        </p:txBody>
      </p:sp>
      <p:sp>
        <p:nvSpPr>
          <p:cNvPr id="21" name="TextBox 20"/>
          <p:cNvSpPr txBox="1"/>
          <p:nvPr/>
        </p:nvSpPr>
        <p:spPr>
          <a:xfrm>
            <a:off x="300973" y="2050757"/>
            <a:ext cx="5215907" cy="830997"/>
          </a:xfrm>
          <a:prstGeom prst="rect">
            <a:avLst/>
          </a:prstGeom>
          <a:noFill/>
        </p:spPr>
        <p:txBody>
          <a:bodyPr wrap="square" rtlCol="0">
            <a:spAutoFit/>
          </a:bodyPr>
          <a:lstStyle/>
          <a:p>
            <a:pPr algn="just"/>
            <a:r>
              <a:rPr lang="vi-VN" sz="2400" dirty="0" smtClean="0">
                <a:latin typeface="+mj-lt"/>
              </a:rPr>
              <a:t>- </a:t>
            </a:r>
            <a:r>
              <a:rPr lang="vi-VN" sz="2400" b="1" i="1" dirty="0" smtClean="0">
                <a:latin typeface="+mj-lt"/>
              </a:rPr>
              <a:t>Từ khó: </a:t>
            </a:r>
            <a:r>
              <a:rPr lang="vi-VN" sz="2400" dirty="0" smtClean="0">
                <a:latin typeface="+mj-lt"/>
              </a:rPr>
              <a:t>quyến rũ, tỏa khắp, nhụy, khẳng khiu, thẳng đuột, chiều quẳn,... </a:t>
            </a:r>
            <a:endParaRPr lang="en-US" sz="2400" dirty="0">
              <a:latin typeface="+mj-lt"/>
            </a:endParaRPr>
          </a:p>
        </p:txBody>
      </p:sp>
      <p:sp>
        <p:nvSpPr>
          <p:cNvPr id="22" name="TextBox 21"/>
          <p:cNvSpPr txBox="1"/>
          <p:nvPr/>
        </p:nvSpPr>
        <p:spPr>
          <a:xfrm>
            <a:off x="300825" y="5841299"/>
            <a:ext cx="5215907" cy="461665"/>
          </a:xfrm>
          <a:prstGeom prst="rect">
            <a:avLst/>
          </a:prstGeom>
          <a:noFill/>
        </p:spPr>
        <p:txBody>
          <a:bodyPr wrap="square" rtlCol="0">
            <a:spAutoFit/>
          </a:bodyPr>
          <a:lstStyle/>
          <a:p>
            <a:r>
              <a:rPr lang="vi-VN" sz="2400" b="1" i="1" dirty="0" smtClean="0">
                <a:latin typeface="+mj-lt"/>
              </a:rPr>
              <a:t>- Chú giải từ khó:</a:t>
            </a:r>
            <a:endParaRPr lang="en-US" sz="2400" b="1" i="1" dirty="0">
              <a:latin typeface="+mj-lt"/>
            </a:endParaRPr>
          </a:p>
        </p:txBody>
      </p:sp>
      <p:sp>
        <p:nvSpPr>
          <p:cNvPr id="13" name="Rectangle 12"/>
          <p:cNvSpPr/>
          <p:nvPr/>
        </p:nvSpPr>
        <p:spPr>
          <a:xfrm>
            <a:off x="300825" y="4353485"/>
            <a:ext cx="5587357" cy="1200329"/>
          </a:xfrm>
          <a:prstGeom prst="rect">
            <a:avLst/>
          </a:prstGeom>
          <a:ln w="19050"/>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vi-VN" sz="2400" i="1" dirty="0">
                <a:latin typeface="Times New Roman" panose="02020603050405020304" pitchFamily="18" charset="0"/>
                <a:ea typeface="Calibri" panose="020F0502020204030204" pitchFamily="34" charset="0"/>
              </a:rPr>
              <a:t>Sầu riêng </a:t>
            </a:r>
            <a:r>
              <a:rPr lang="vi-VN" sz="2400" i="1" u="sng" dirty="0">
                <a:latin typeface="Times New Roman" panose="02020603050405020304" pitchFamily="18" charset="0"/>
                <a:ea typeface="Calibri" panose="020F0502020204030204" pitchFamily="34" charset="0"/>
              </a:rPr>
              <a:t>thơm mùi thơm</a:t>
            </a:r>
            <a:r>
              <a:rPr lang="vi-VN" sz="2400" i="1" dirty="0">
                <a:latin typeface="Times New Roman" panose="02020603050405020304" pitchFamily="18" charset="0"/>
                <a:ea typeface="Calibri" panose="020F0502020204030204" pitchFamily="34" charset="0"/>
              </a:rPr>
              <a:t> của mít chín </a:t>
            </a:r>
            <a:r>
              <a:rPr lang="vi-VN" sz="2400" i="1" dirty="0" smtClean="0">
                <a:latin typeface="Times New Roman" panose="02020603050405020304" pitchFamily="18" charset="0"/>
                <a:ea typeface="Calibri" panose="020F0502020204030204" pitchFamily="34" charset="0"/>
              </a:rPr>
              <a:t> </a:t>
            </a:r>
            <a:r>
              <a:rPr lang="vi-VN" sz="2400" i="1" u="sng" dirty="0" smtClean="0">
                <a:latin typeface="Times New Roman" panose="02020603050405020304" pitchFamily="18" charset="0"/>
                <a:ea typeface="Calibri" panose="020F0502020204030204" pitchFamily="34" charset="0"/>
              </a:rPr>
              <a:t>quyện </a:t>
            </a:r>
            <a:r>
              <a:rPr lang="vi-VN" sz="2400" i="1" u="sng" dirty="0">
                <a:latin typeface="Times New Roman" panose="02020603050405020304" pitchFamily="18" charset="0"/>
                <a:ea typeface="Calibri" panose="020F0502020204030204" pitchFamily="34" charset="0"/>
              </a:rPr>
              <a:t>với hương bưởi</a:t>
            </a:r>
            <a:r>
              <a:rPr lang="vi-VN" sz="2400" i="1" dirty="0">
                <a:latin typeface="Times New Roman" panose="02020603050405020304" pitchFamily="18" charset="0"/>
                <a:ea typeface="Calibri" panose="020F0502020204030204" pitchFamily="34" charset="0"/>
              </a:rPr>
              <a:t>, </a:t>
            </a:r>
            <a:r>
              <a:rPr lang="vi-VN" sz="2400" i="1" dirty="0" smtClean="0">
                <a:latin typeface="Times New Roman" panose="02020603050405020304" pitchFamily="18" charset="0"/>
                <a:ea typeface="Calibri" panose="020F0502020204030204" pitchFamily="34" charset="0"/>
              </a:rPr>
              <a:t>/ </a:t>
            </a:r>
            <a:r>
              <a:rPr lang="vi-VN" sz="2400" i="1" u="sng" dirty="0" smtClean="0">
                <a:latin typeface="Times New Roman" panose="02020603050405020304" pitchFamily="18" charset="0"/>
                <a:ea typeface="Calibri" panose="020F0502020204030204" pitchFamily="34" charset="0"/>
              </a:rPr>
              <a:t>béo </a:t>
            </a:r>
            <a:r>
              <a:rPr lang="vi-VN" sz="2400" i="1" u="sng" dirty="0">
                <a:latin typeface="Times New Roman" panose="02020603050405020304" pitchFamily="18" charset="0"/>
                <a:ea typeface="Calibri" panose="020F0502020204030204" pitchFamily="34" charset="0"/>
              </a:rPr>
              <a:t>cái béo</a:t>
            </a:r>
            <a:r>
              <a:rPr lang="vi-VN" sz="2400" i="1" dirty="0">
                <a:latin typeface="Times New Roman" panose="02020603050405020304" pitchFamily="18" charset="0"/>
                <a:ea typeface="Calibri" panose="020F0502020204030204" pitchFamily="34" charset="0"/>
              </a:rPr>
              <a:t> của trứng gà</a:t>
            </a:r>
            <a:r>
              <a:rPr lang="vi-VN" sz="2400" i="1" dirty="0" smtClean="0">
                <a:latin typeface="Times New Roman" panose="02020603050405020304" pitchFamily="18" charset="0"/>
                <a:ea typeface="Calibri" panose="020F0502020204030204" pitchFamily="34" charset="0"/>
              </a:rPr>
              <a:t>, / </a:t>
            </a:r>
            <a:r>
              <a:rPr lang="vi-VN" sz="2400" i="1" u="sng" dirty="0">
                <a:latin typeface="Times New Roman" panose="02020603050405020304" pitchFamily="18" charset="0"/>
                <a:ea typeface="Calibri" panose="020F0502020204030204" pitchFamily="34" charset="0"/>
              </a:rPr>
              <a:t>ngọt cái vị</a:t>
            </a:r>
            <a:r>
              <a:rPr lang="vi-VN" sz="2400" i="1" dirty="0">
                <a:latin typeface="Times New Roman" panose="02020603050405020304" pitchFamily="18" charset="0"/>
                <a:ea typeface="Calibri" panose="020F0502020204030204" pitchFamily="34" charset="0"/>
              </a:rPr>
              <a:t> của mật ong già hạn.</a:t>
            </a:r>
            <a:endParaRPr lang="en-US" sz="2400" dirty="0"/>
          </a:p>
        </p:txBody>
      </p:sp>
      <p:sp>
        <p:nvSpPr>
          <p:cNvPr id="15" name="TextBox 14"/>
          <p:cNvSpPr txBox="1"/>
          <p:nvPr/>
        </p:nvSpPr>
        <p:spPr>
          <a:xfrm>
            <a:off x="300973" y="3863493"/>
            <a:ext cx="5215907" cy="461665"/>
          </a:xfrm>
          <a:prstGeom prst="rect">
            <a:avLst/>
          </a:prstGeom>
          <a:noFill/>
        </p:spPr>
        <p:txBody>
          <a:bodyPr wrap="square" rtlCol="0">
            <a:spAutoFit/>
          </a:bodyPr>
          <a:lstStyle/>
          <a:p>
            <a:r>
              <a:rPr lang="vi-VN" sz="2400" b="1" i="1" dirty="0" smtClean="0">
                <a:latin typeface="+mj-lt"/>
              </a:rPr>
              <a:t>- Câu dài:</a:t>
            </a:r>
            <a:endParaRPr lang="en-US" sz="2400" b="1" i="1" dirty="0">
              <a:latin typeface="+mj-lt"/>
            </a:endParaRPr>
          </a:p>
        </p:txBody>
      </p:sp>
    </p:spTree>
    <p:extLst>
      <p:ext uri="{BB962C8B-B14F-4D97-AF65-F5344CB8AC3E}">
        <p14:creationId xmlns:p14="http://schemas.microsoft.com/office/powerpoint/2010/main" val="95961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arn(inVertical)">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Vertic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anim calcmode="lin" valueType="num">
                                      <p:cBhvr>
                                        <p:cTn id="23" dur="500" fill="hold"/>
                                        <p:tgtEl>
                                          <p:spTgt spid="13"/>
                                        </p:tgtEl>
                                        <p:attrNameLst>
                                          <p:attrName>ppt_x</p:attrName>
                                        </p:attrNameLst>
                                      </p:cBhvr>
                                      <p:tavLst>
                                        <p:tav tm="0">
                                          <p:val>
                                            <p:strVal val="#ppt_x"/>
                                          </p:val>
                                        </p:tav>
                                        <p:tav tm="100000">
                                          <p:val>
                                            <p:strVal val="#ppt_x"/>
                                          </p:val>
                                        </p:tav>
                                      </p:tavLst>
                                    </p:anim>
                                    <p:anim calcmode="lin" valueType="num">
                                      <p:cBhvr>
                                        <p:cTn id="24" dur="5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barn(inVertical)">
                                      <p:cBhvr>
                                        <p:cTn id="2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13" grpId="0" animBg="1"/>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5576" y="490253"/>
            <a:ext cx="11181805" cy="5324535"/>
          </a:xfrm>
          <a:prstGeom prst="rect">
            <a:avLst/>
          </a:prstGeom>
        </p:spPr>
        <p:txBody>
          <a:bodyPr wrap="square">
            <a:spAutoFit/>
          </a:bodyPr>
          <a:lstStyle/>
          <a:p>
            <a:pPr algn="just"/>
            <a:r>
              <a:rPr lang="vi-VN" sz="2800" dirty="0" smtClean="0">
                <a:solidFill>
                  <a:srgbClr val="000000"/>
                </a:solidFill>
                <a:latin typeface="+mj-lt"/>
              </a:rPr>
              <a:t>        Đứng </a:t>
            </a:r>
            <a:r>
              <a:rPr lang="vi-VN" sz="2800" dirty="0">
                <a:solidFill>
                  <a:srgbClr val="000000"/>
                </a:solidFill>
                <a:latin typeface="+mj-lt"/>
              </a:rPr>
              <a:t>ngắm cây sầu riêng, tôi cứ nghĩ mãi về cái dáng cây kì lạ này. Thân nó khẳng khiu, cao vút, cành ngang thẳng đuột, thiếu cái dáng cong, dáng nghiêng, chiều quằn, chiều lượn của cây xoài, cây nhãn. Lá nhỏ xanh vàng, hơi khép lại, tưởng như lá héo. Vậy mà khi trái chín, hương tỏa ngạt ngào, vị ngọt đến đam mê.</a:t>
            </a:r>
          </a:p>
          <a:p>
            <a:pPr algn="r"/>
            <a:r>
              <a:rPr lang="vi-VN" sz="2800" b="1" i="1" dirty="0" smtClean="0">
                <a:solidFill>
                  <a:srgbClr val="000000"/>
                </a:solidFill>
                <a:latin typeface="+mj-lt"/>
              </a:rPr>
              <a:t>Mai Văn Tạo</a:t>
            </a:r>
          </a:p>
          <a:p>
            <a:pPr algn="just"/>
            <a:endParaRPr lang="vi-VN" sz="2800" b="1" dirty="0">
              <a:solidFill>
                <a:srgbClr val="000000"/>
              </a:solidFill>
              <a:latin typeface="+mj-lt"/>
            </a:endParaRPr>
          </a:p>
          <a:p>
            <a:pPr algn="just"/>
            <a:r>
              <a:rPr lang="vi-VN" sz="2400" b="1" i="1" u="sng" dirty="0" smtClean="0">
                <a:solidFill>
                  <a:srgbClr val="000000"/>
                </a:solidFill>
                <a:latin typeface="+mj-lt"/>
              </a:rPr>
              <a:t>Chú </a:t>
            </a:r>
            <a:r>
              <a:rPr lang="vi-VN" sz="2400" b="1" i="1" u="sng" dirty="0">
                <a:solidFill>
                  <a:srgbClr val="000000"/>
                </a:solidFill>
                <a:latin typeface="+mj-lt"/>
              </a:rPr>
              <a:t>thích:</a:t>
            </a:r>
            <a:endParaRPr lang="vi-VN" sz="2400" i="1" u="sng" dirty="0">
              <a:solidFill>
                <a:srgbClr val="000000"/>
              </a:solidFill>
              <a:latin typeface="+mj-lt"/>
            </a:endParaRPr>
          </a:p>
          <a:p>
            <a:pPr algn="just"/>
            <a:r>
              <a:rPr lang="vi-VN" sz="2400" dirty="0">
                <a:solidFill>
                  <a:srgbClr val="000000"/>
                </a:solidFill>
                <a:latin typeface="+mj-lt"/>
              </a:rPr>
              <a:t>- Mật ong già hạn: mật ong để lâu hơn thời hạn thu hoạch.</a:t>
            </a:r>
          </a:p>
          <a:p>
            <a:pPr algn="just"/>
            <a:r>
              <a:rPr lang="vi-VN" sz="2400" dirty="0">
                <a:solidFill>
                  <a:srgbClr val="000000"/>
                </a:solidFill>
                <a:latin typeface="+mj-lt"/>
              </a:rPr>
              <a:t>- Hoa đậu từng chùm: hoa mọc thành từng chùm.</a:t>
            </a:r>
          </a:p>
          <a:p>
            <a:pPr algn="just"/>
            <a:r>
              <a:rPr lang="vi-VN" sz="2400" dirty="0">
                <a:solidFill>
                  <a:srgbClr val="000000"/>
                </a:solidFill>
                <a:latin typeface="+mj-lt"/>
              </a:rPr>
              <a:t>- Hao hao giống: hơi hơi giống.</a:t>
            </a:r>
          </a:p>
          <a:p>
            <a:pPr algn="just"/>
            <a:r>
              <a:rPr lang="vi-VN" sz="2400" dirty="0">
                <a:solidFill>
                  <a:srgbClr val="000000"/>
                </a:solidFill>
                <a:latin typeface="+mj-lt"/>
              </a:rPr>
              <a:t>- Mùa trái rộ: thời gian cây nhiều quả nhất.</a:t>
            </a:r>
          </a:p>
          <a:p>
            <a:pPr algn="just"/>
            <a:r>
              <a:rPr lang="vi-VN" sz="2400" dirty="0">
                <a:solidFill>
                  <a:srgbClr val="000000"/>
                </a:solidFill>
                <a:latin typeface="+mj-lt"/>
              </a:rPr>
              <a:t>- Đam mê: ham thích quá mức.</a:t>
            </a:r>
            <a:endParaRPr lang="vi-VN" sz="2400" b="0" i="0" dirty="0">
              <a:solidFill>
                <a:srgbClr val="000000"/>
              </a:solidFill>
              <a:effectLst/>
              <a:latin typeface="+mj-lt"/>
            </a:endParaRPr>
          </a:p>
        </p:txBody>
      </p:sp>
    </p:spTree>
    <p:extLst>
      <p:ext uri="{BB962C8B-B14F-4D97-AF65-F5344CB8AC3E}">
        <p14:creationId xmlns:p14="http://schemas.microsoft.com/office/powerpoint/2010/main" val="1195548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09258" y="406401"/>
            <a:ext cx="6081486" cy="646331"/>
          </a:xfrm>
          <a:prstGeom prst="rect">
            <a:avLst/>
          </a:prstGeom>
          <a:noFill/>
        </p:spPr>
        <p:txBody>
          <a:bodyPr wrap="square" rtlCol="0">
            <a:spAutoFit/>
          </a:bodyPr>
          <a:lstStyle/>
          <a:p>
            <a:pPr algn="ctr"/>
            <a:r>
              <a:rPr lang="vi-VN" sz="3600" b="1" dirty="0" smtClean="0">
                <a:solidFill>
                  <a:srgbClr val="FF0000"/>
                </a:solidFill>
                <a:latin typeface="Times New Roman" panose="02020603050405020304" pitchFamily="18" charset="0"/>
                <a:cs typeface="Times New Roman" panose="02020603050405020304" pitchFamily="18" charset="0"/>
              </a:rPr>
              <a:t>LUYỆN ĐỌC DIỄN CẢM</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978394" y="1658257"/>
            <a:ext cx="10146806" cy="3970318"/>
          </a:xfrm>
          <a:prstGeom prst="rect">
            <a:avLst/>
          </a:prstGeom>
        </p:spPr>
        <p:txBody>
          <a:bodyPr wrap="square">
            <a:spAutoFit/>
          </a:bodyPr>
          <a:lstStyle/>
          <a:p>
            <a:pPr lvl="0" algn="just">
              <a:spcBef>
                <a:spcPts val="1200"/>
              </a:spcBef>
            </a:pPr>
            <a:r>
              <a:rPr lang="vi-VN" sz="3600" dirty="0" smtClean="0">
                <a:solidFill>
                  <a:srgbClr val="000000"/>
                </a:solidFill>
                <a:latin typeface="Times New Roman" panose="02020603050405020304" pitchFamily="18" charset="0"/>
              </a:rPr>
              <a:t>       Sầu riêng là loại </a:t>
            </a:r>
            <a:r>
              <a:rPr lang="vi-VN" sz="3600" b="1" dirty="0" smtClean="0">
                <a:solidFill>
                  <a:srgbClr val="000000"/>
                </a:solidFill>
                <a:latin typeface="Times New Roman" panose="02020603050405020304" pitchFamily="18" charset="0"/>
              </a:rPr>
              <a:t>trái quý</a:t>
            </a:r>
            <a:r>
              <a:rPr lang="vi-VN" sz="3600" dirty="0" smtClean="0">
                <a:solidFill>
                  <a:srgbClr val="000000"/>
                </a:solidFill>
                <a:latin typeface="Times New Roman" panose="02020603050405020304" pitchFamily="18" charset="0"/>
              </a:rPr>
              <a:t> của miền Nam. Hương vị nó </a:t>
            </a:r>
            <a:r>
              <a:rPr lang="vi-VN" sz="3600" b="1" dirty="0" smtClean="0">
                <a:solidFill>
                  <a:srgbClr val="000000"/>
                </a:solidFill>
                <a:latin typeface="Times New Roman" panose="02020603050405020304" pitchFamily="18" charset="0"/>
              </a:rPr>
              <a:t>hết sức</a:t>
            </a:r>
            <a:r>
              <a:rPr lang="vi-VN" sz="3600" dirty="0" smtClean="0">
                <a:solidFill>
                  <a:srgbClr val="000000"/>
                </a:solidFill>
                <a:latin typeface="Times New Roman" panose="02020603050405020304" pitchFamily="18" charset="0"/>
              </a:rPr>
              <a:t> đặc biệt, mùi </a:t>
            </a:r>
            <a:r>
              <a:rPr lang="vi-VN" sz="3600" b="1" dirty="0" smtClean="0">
                <a:solidFill>
                  <a:srgbClr val="000000"/>
                </a:solidFill>
                <a:latin typeface="Times New Roman" panose="02020603050405020304" pitchFamily="18" charset="0"/>
              </a:rPr>
              <a:t>thơm đậm</a:t>
            </a:r>
            <a:r>
              <a:rPr lang="vi-VN" sz="3600" dirty="0" smtClean="0">
                <a:solidFill>
                  <a:srgbClr val="000000"/>
                </a:solidFill>
                <a:latin typeface="Times New Roman" panose="02020603050405020304" pitchFamily="18" charset="0"/>
              </a:rPr>
              <a:t>, bay </a:t>
            </a:r>
            <a:r>
              <a:rPr lang="vi-VN" sz="3600" b="1" dirty="0" smtClean="0">
                <a:solidFill>
                  <a:srgbClr val="000000"/>
                </a:solidFill>
                <a:latin typeface="Times New Roman" panose="02020603050405020304" pitchFamily="18" charset="0"/>
              </a:rPr>
              <a:t>rất xa, lâu tan </a:t>
            </a:r>
            <a:r>
              <a:rPr lang="vi-VN" sz="3600" dirty="0" smtClean="0">
                <a:solidFill>
                  <a:srgbClr val="000000"/>
                </a:solidFill>
                <a:latin typeface="Times New Roman" panose="02020603050405020304" pitchFamily="18" charset="0"/>
              </a:rPr>
              <a:t>trong không khí. Còn hàng chục mét mới tới nơi để sầu riêng, hương đã </a:t>
            </a:r>
            <a:r>
              <a:rPr lang="vi-VN" sz="3600" b="1" dirty="0" smtClean="0">
                <a:solidFill>
                  <a:srgbClr val="000000"/>
                </a:solidFill>
                <a:latin typeface="Times New Roman" panose="02020603050405020304" pitchFamily="18" charset="0"/>
              </a:rPr>
              <a:t>ngào ngạt</a:t>
            </a:r>
            <a:r>
              <a:rPr lang="vi-VN" sz="3600" dirty="0" smtClean="0">
                <a:solidFill>
                  <a:srgbClr val="000000"/>
                </a:solidFill>
                <a:latin typeface="Times New Roman" panose="02020603050405020304" pitchFamily="18" charset="0"/>
              </a:rPr>
              <a:t> xông vào cánh mũi. Sầu riêng </a:t>
            </a:r>
            <a:r>
              <a:rPr lang="vi-VN" sz="3600" b="1" dirty="0" smtClean="0">
                <a:solidFill>
                  <a:srgbClr val="000000"/>
                </a:solidFill>
                <a:latin typeface="Times New Roman" panose="02020603050405020304" pitchFamily="18" charset="0"/>
              </a:rPr>
              <a:t>thơm mùi thơm </a:t>
            </a:r>
            <a:r>
              <a:rPr lang="vi-VN" sz="3600" dirty="0" smtClean="0">
                <a:solidFill>
                  <a:srgbClr val="000000"/>
                </a:solidFill>
                <a:latin typeface="Times New Roman" panose="02020603050405020304" pitchFamily="18" charset="0"/>
              </a:rPr>
              <a:t>của mít chín quyện với hương bưởi, </a:t>
            </a:r>
            <a:r>
              <a:rPr lang="vi-VN" sz="3600" b="1" dirty="0" smtClean="0">
                <a:solidFill>
                  <a:srgbClr val="000000"/>
                </a:solidFill>
                <a:latin typeface="Times New Roman" panose="02020603050405020304" pitchFamily="18" charset="0"/>
              </a:rPr>
              <a:t>béo cái béo</a:t>
            </a:r>
            <a:r>
              <a:rPr lang="vi-VN" sz="3600" dirty="0" smtClean="0">
                <a:solidFill>
                  <a:srgbClr val="000000"/>
                </a:solidFill>
                <a:latin typeface="Times New Roman" panose="02020603050405020304" pitchFamily="18" charset="0"/>
              </a:rPr>
              <a:t> của trứng gà, </a:t>
            </a:r>
            <a:r>
              <a:rPr lang="vi-VN" sz="3600" b="1" dirty="0" smtClean="0">
                <a:solidFill>
                  <a:srgbClr val="000000"/>
                </a:solidFill>
                <a:latin typeface="Times New Roman" panose="02020603050405020304" pitchFamily="18" charset="0"/>
              </a:rPr>
              <a:t>ngọt</a:t>
            </a:r>
            <a:r>
              <a:rPr lang="vi-VN" sz="3600" dirty="0" smtClean="0">
                <a:solidFill>
                  <a:srgbClr val="000000"/>
                </a:solidFill>
                <a:latin typeface="Times New Roman" panose="02020603050405020304" pitchFamily="18" charset="0"/>
              </a:rPr>
              <a:t> cái vị của mật ong già hạn. Hương vị </a:t>
            </a:r>
            <a:r>
              <a:rPr lang="vi-VN" sz="3600" b="1" dirty="0" smtClean="0">
                <a:solidFill>
                  <a:srgbClr val="000000"/>
                </a:solidFill>
                <a:latin typeface="Times New Roman" panose="02020603050405020304" pitchFamily="18" charset="0"/>
              </a:rPr>
              <a:t>quyến rũ </a:t>
            </a:r>
            <a:r>
              <a:rPr lang="vi-VN" sz="3600" dirty="0" smtClean="0">
                <a:solidFill>
                  <a:srgbClr val="000000"/>
                </a:solidFill>
                <a:latin typeface="Times New Roman" panose="02020603050405020304" pitchFamily="18" charset="0"/>
              </a:rPr>
              <a:t>đến kì lạ.</a:t>
            </a:r>
            <a:endParaRPr lang="vi-VN" sz="36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591032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p:cNvSpPr>
            <a:spLocks noChangeArrowheads="1"/>
          </p:cNvSpPr>
          <p:nvPr/>
        </p:nvSpPr>
        <p:spPr bwMode="auto">
          <a:xfrm>
            <a:off x="598897" y="1808560"/>
            <a:ext cx="11225106" cy="2160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456" tIns="54228" rIns="108456" bIns="54228"/>
          <a:lstStyle/>
          <a:p>
            <a:pPr indent="349888" algn="just"/>
            <a:r>
              <a:rPr lang="en-US" altLang="en-US" sz="2700" b="1">
                <a:solidFill>
                  <a:srgbClr val="0000FF"/>
                </a:solidFill>
                <a:latin typeface="Times New Roman" pitchFamily="18" charset="0"/>
                <a:cs typeface="Times New Roman" pitchFamily="18" charset="0"/>
              </a:rPr>
              <a:t>- </a:t>
            </a:r>
            <a:r>
              <a:rPr lang="en-US" sz="2700" b="1">
                <a:solidFill>
                  <a:srgbClr val="0000FF"/>
                </a:solidFill>
                <a:latin typeface="Times New Roman" pitchFamily="18" charset="0"/>
                <a:cs typeface="Times New Roman" pitchFamily="18" charset="0"/>
              </a:rPr>
              <a:t>Đọc trôi chảy toàn bài. Biết đọc diễn cảm bài thơ với giọng chậm rãi, nhẹ nhàng, phù hợp với việc diễn tả bức tranh giàu màu sắc, vui vẻ, hạnh phúc của một phiên chợ tết miền Trung Du</a:t>
            </a:r>
          </a:p>
          <a:p>
            <a:pPr indent="349888" algn="just"/>
            <a:r>
              <a:rPr lang="en-US" sz="2700" b="1">
                <a:solidFill>
                  <a:srgbClr val="0000FF"/>
                </a:solidFill>
                <a:latin typeface="Times New Roman" pitchFamily="18" charset="0"/>
                <a:cs typeface="Times New Roman" pitchFamily="18" charset="0"/>
              </a:rPr>
              <a:t>- Đọc đúng các tiếng, từ ngữ khó hoặc dễ lẫn: nóc nhà gianh, cỏ biếc, lon xon, ngộ nghĩnh, rỏ đầu cành.</a:t>
            </a:r>
            <a:endParaRPr lang="en-US" altLang="vi-VN" sz="2700" b="1">
              <a:solidFill>
                <a:srgbClr val="0000FF"/>
              </a:solidFill>
              <a:latin typeface="Times New Roman" pitchFamily="18" charset="0"/>
              <a:cs typeface="Times New Roman" pitchFamily="18" charset="0"/>
            </a:endParaRPr>
          </a:p>
        </p:txBody>
      </p:sp>
      <p:sp>
        <p:nvSpPr>
          <p:cNvPr id="15" name="Text Box 8"/>
          <p:cNvSpPr txBox="1">
            <a:spLocks noChangeArrowheads="1"/>
          </p:cNvSpPr>
          <p:nvPr/>
        </p:nvSpPr>
        <p:spPr bwMode="auto">
          <a:xfrm>
            <a:off x="960882" y="4508898"/>
            <a:ext cx="9362272" cy="245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19" tIns="34509" rIns="69019" bIns="34509">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700" b="1">
                <a:solidFill>
                  <a:srgbClr val="FF0000"/>
                </a:solidFill>
                <a:latin typeface="Times New Roman" pitchFamily="18" charset="0"/>
                <a:cs typeface="Times New Roman" pitchFamily="18" charset="0"/>
              </a:rPr>
              <a:t>Mỗi lượt đọc gồm 4 dòng thơ </a:t>
            </a:r>
          </a:p>
          <a:p>
            <a:pPr eaLnBrk="1" hangingPunct="1"/>
            <a:r>
              <a:rPr lang="en-US" sz="2700" b="1">
                <a:solidFill>
                  <a:srgbClr val="0000FF"/>
                </a:solidFill>
                <a:latin typeface="Times New Roman" pitchFamily="18" charset="0"/>
                <a:cs typeface="Times New Roman" pitchFamily="18" charset="0"/>
              </a:rPr>
              <a:t>+ HS 1 :từ đầu ... ra chợ tết.</a:t>
            </a:r>
          </a:p>
          <a:p>
            <a:pPr>
              <a:lnSpc>
                <a:spcPct val="75000"/>
              </a:lnSpc>
              <a:spcBef>
                <a:spcPct val="50000"/>
              </a:spcBef>
            </a:pPr>
            <a:r>
              <a:rPr lang="en-US" sz="2700" b="1">
                <a:solidFill>
                  <a:srgbClr val="0000FF"/>
                </a:solidFill>
                <a:latin typeface="Times New Roman" pitchFamily="18" charset="0"/>
                <a:cs typeface="Times New Roman" pitchFamily="18" charset="0"/>
              </a:rPr>
              <a:t>+ HS 2:  tiếp theo ….cười lặng lẽ</a:t>
            </a:r>
          </a:p>
          <a:p>
            <a:pPr>
              <a:lnSpc>
                <a:spcPct val="75000"/>
              </a:lnSpc>
              <a:spcBef>
                <a:spcPct val="50000"/>
              </a:spcBef>
            </a:pPr>
            <a:r>
              <a:rPr lang="en-US" sz="2700" b="1">
                <a:solidFill>
                  <a:srgbClr val="0000FF"/>
                </a:solidFill>
                <a:latin typeface="Times New Roman" pitchFamily="18" charset="0"/>
                <a:cs typeface="Times New Roman" pitchFamily="18" charset="0"/>
              </a:rPr>
              <a:t> + HS 3:  tiếp theo …như giọt sữa .</a:t>
            </a:r>
          </a:p>
          <a:p>
            <a:pPr>
              <a:lnSpc>
                <a:spcPct val="75000"/>
              </a:lnSpc>
              <a:spcBef>
                <a:spcPct val="50000"/>
              </a:spcBef>
            </a:pPr>
            <a:r>
              <a:rPr lang="en-US" sz="2700" b="1">
                <a:solidFill>
                  <a:srgbClr val="0000FF"/>
                </a:solidFill>
                <a:latin typeface="Times New Roman" pitchFamily="18" charset="0"/>
                <a:cs typeface="Times New Roman" pitchFamily="18" charset="0"/>
              </a:rPr>
              <a:t>+ HS 4 : 4 dòng còn lại .</a:t>
            </a:r>
          </a:p>
        </p:txBody>
      </p:sp>
      <p:grpSp>
        <p:nvGrpSpPr>
          <p:cNvPr id="6148" name="Group 9"/>
          <p:cNvGrpSpPr>
            <a:grpSpLocks/>
          </p:cNvGrpSpPr>
          <p:nvPr/>
        </p:nvGrpSpPr>
        <p:grpSpPr bwMode="auto">
          <a:xfrm>
            <a:off x="3992647" y="89297"/>
            <a:ext cx="2984211" cy="907248"/>
            <a:chOff x="5270716" y="119135"/>
            <a:chExt cx="3938686" cy="1209589"/>
          </a:xfrm>
        </p:grpSpPr>
        <p:grpSp>
          <p:nvGrpSpPr>
            <p:cNvPr id="6150" name="Group 14"/>
            <p:cNvGrpSpPr>
              <a:grpSpLocks/>
            </p:cNvGrpSpPr>
            <p:nvPr/>
          </p:nvGrpSpPr>
          <p:grpSpPr bwMode="auto">
            <a:xfrm>
              <a:off x="6723442" y="610623"/>
              <a:ext cx="2485960" cy="718101"/>
              <a:chOff x="4036306" y="457508"/>
              <a:chExt cx="1412454" cy="538998"/>
            </a:xfrm>
          </p:grpSpPr>
          <p:sp>
            <p:nvSpPr>
              <p:cNvPr id="6152" name="Line 65"/>
              <p:cNvSpPr>
                <a:spLocks noChangeShapeType="1"/>
              </p:cNvSpPr>
              <p:nvPr/>
            </p:nvSpPr>
            <p:spPr bwMode="auto">
              <a:xfrm>
                <a:off x="4116933" y="908720"/>
                <a:ext cx="1253480"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Rectangle 15"/>
              <p:cNvSpPr/>
              <p:nvPr/>
            </p:nvSpPr>
            <p:spPr>
              <a:xfrm>
                <a:off x="4036306" y="457508"/>
                <a:ext cx="1412454" cy="538998"/>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defRPr/>
                </a:pPr>
                <a:r>
                  <a:rPr lang="vi-VN" sz="2900" b="1" kern="10" spc="60">
                    <a:ln w="11430"/>
                    <a:solidFill>
                      <a:srgbClr val="0000FF"/>
                    </a:solidFill>
                    <a:effectLst>
                      <a:outerShdw blurRad="76200" dist="50800" dir="5400000" algn="tl" rotWithShape="0">
                        <a:srgbClr val="000000">
                          <a:alpha val="65000"/>
                        </a:srgbClr>
                      </a:outerShdw>
                    </a:effectLst>
                    <a:latin typeface="Times New Roman"/>
                    <a:cs typeface="Times New Roman"/>
                  </a:rPr>
                  <a:t>TẬP ĐỌC</a:t>
                </a:r>
                <a:endParaRPr lang="vi-VN" sz="2900" b="1" spc="60">
                  <a:ln w="11430"/>
                  <a:solidFill>
                    <a:srgbClr val="0000FF"/>
                  </a:solidFill>
                  <a:effectLst>
                    <a:outerShdw blurRad="76200" dist="50800" dir="5400000" algn="tl" rotWithShape="0">
                      <a:srgbClr val="000000">
                        <a:alpha val="65000"/>
                      </a:srgbClr>
                    </a:outerShdw>
                  </a:effectLst>
                </a:endParaRPr>
              </a:p>
            </p:txBody>
          </p:sp>
        </p:grpSp>
        <p:sp>
          <p:nvSpPr>
            <p:cNvPr id="6151" name="TextBox 11"/>
            <p:cNvSpPr txBox="1">
              <a:spLocks noChangeArrowheads="1"/>
            </p:cNvSpPr>
            <p:nvPr/>
          </p:nvSpPr>
          <p:spPr bwMode="auto">
            <a:xfrm>
              <a:off x="5270716" y="119135"/>
              <a:ext cx="243816" cy="615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sz="2400" b="1" dirty="0">
                <a:solidFill>
                  <a:srgbClr val="0000FF"/>
                </a:solidFill>
                <a:latin typeface="Times New Roman" pitchFamily="18" charset="0"/>
                <a:cs typeface="Times New Roman" pitchFamily="18" charset="0"/>
              </a:endParaRPr>
            </a:p>
          </p:txBody>
        </p:sp>
      </p:grpSp>
      <p:sp>
        <p:nvSpPr>
          <p:cNvPr id="10" name="Rectangle 9"/>
          <p:cNvSpPr/>
          <p:nvPr/>
        </p:nvSpPr>
        <p:spPr>
          <a:xfrm>
            <a:off x="4107359" y="919174"/>
            <a:ext cx="3733774" cy="863568"/>
          </a:xfrm>
          <a:prstGeom prst="rect">
            <a:avLst/>
          </a:prstGeom>
          <a:noFill/>
        </p:spPr>
        <p:txBody>
          <a:bodyPr wrap="none" lIns="108456" tIns="54228" rIns="108456" bIns="54228">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3000" b="1" spc="60">
                <a:ln w="11430"/>
                <a:solidFill>
                  <a:srgbClr val="FF00FF"/>
                </a:solidFill>
                <a:effectLst>
                  <a:outerShdw blurRad="38100" dist="38100" dir="2700000" algn="tl">
                    <a:srgbClr val="000000">
                      <a:alpha val="43137"/>
                    </a:srgbClr>
                  </a:outerShdw>
                </a:effectLst>
              </a:rPr>
              <a:t>CHỢ TẾT</a:t>
            </a:r>
            <a:endParaRPr lang="id-ID" sz="3000" b="1" spc="60">
              <a:ln w="11430"/>
              <a:solidFill>
                <a:srgbClr val="FF00FF"/>
              </a:solidFill>
              <a:effectLst>
                <a:outerShdw blurRad="38100" dist="38100" dir="2700000" algn="tl">
                  <a:srgbClr val="000000">
                    <a:alpha val="43137"/>
                  </a:srgbClr>
                </a:outerShdw>
              </a:effectLst>
            </a:endParaRPr>
          </a:p>
          <a:p>
            <a:pPr algn="r">
              <a:defRPr/>
            </a:pPr>
            <a:r>
              <a:rPr lang="en-US" sz="1900" b="1" spc="60">
                <a:ln w="11430"/>
                <a:solidFill>
                  <a:srgbClr val="FF00FF"/>
                </a:solidFill>
                <a:effectLst>
                  <a:outerShdw blurRad="38100" dist="38100" dir="2700000" algn="tl">
                    <a:srgbClr val="000000">
                      <a:alpha val="43137"/>
                    </a:srgbClr>
                  </a:outerShdw>
                </a:effectLst>
              </a:rPr>
              <a:t>                                  Đoàn Văn Cừ</a:t>
            </a:r>
          </a:p>
        </p:txBody>
      </p:sp>
    </p:spTree>
    <p:extLst>
      <p:ext uri="{BB962C8B-B14F-4D97-AF65-F5344CB8AC3E}">
        <p14:creationId xmlns:p14="http://schemas.microsoft.com/office/powerpoint/2010/main" val="388572394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hlinkClick r:id="rId2" action="ppaction://hlinkpres?slideindex=1&amp;slidetitle="/>
          </p:cNvPr>
          <p:cNvSpPr/>
          <p:nvPr/>
        </p:nvSpPr>
        <p:spPr>
          <a:xfrm>
            <a:off x="4074706" y="1797980"/>
            <a:ext cx="3940562" cy="694291"/>
          </a:xfrm>
          <a:prstGeom prst="rect">
            <a:avLst/>
          </a:prstGeom>
          <a:noFill/>
        </p:spPr>
        <p:txBody>
          <a:bodyPr wrap="none" lIns="108456" tIns="54228" rIns="108456" bIns="54228">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defRPr/>
            </a:pPr>
            <a:r>
              <a:rPr lang="vi-VN" sz="3800" b="1" spc="60">
                <a:ln w="11430"/>
                <a:solidFill>
                  <a:srgbClr val="FF0000"/>
                </a:solidFill>
                <a:effectLst>
                  <a:outerShdw blurRad="76200" dist="50800" dir="5400000" algn="tl" rotWithShape="0">
                    <a:srgbClr val="000000">
                      <a:alpha val="65000"/>
                    </a:srgbClr>
                  </a:outerShdw>
                </a:effectLst>
              </a:rPr>
              <a:t>ĐỌC DIỄN CẢM</a:t>
            </a:r>
            <a:endParaRPr lang="en-US" sz="3800" b="1" spc="60">
              <a:ln w="11430"/>
              <a:solidFill>
                <a:srgbClr val="FF0000"/>
              </a:solidFill>
              <a:effectLst>
                <a:outerShdw blurRad="76200" dist="50800" dir="5400000" algn="tl" rotWithShape="0">
                  <a:srgbClr val="000000">
                    <a:alpha val="65000"/>
                  </a:srgbClr>
                </a:outerShdw>
              </a:effectLst>
            </a:endParaRPr>
          </a:p>
        </p:txBody>
      </p:sp>
      <p:grpSp>
        <p:nvGrpSpPr>
          <p:cNvPr id="16387" name="Group 2"/>
          <p:cNvGrpSpPr>
            <a:grpSpLocks/>
          </p:cNvGrpSpPr>
          <p:nvPr/>
        </p:nvGrpSpPr>
        <p:grpSpPr bwMode="auto">
          <a:xfrm>
            <a:off x="3992646" y="58341"/>
            <a:ext cx="4022255" cy="856062"/>
            <a:chOff x="5270716" y="187370"/>
            <a:chExt cx="5308739" cy="1141370"/>
          </a:xfrm>
        </p:grpSpPr>
        <p:grpSp>
          <p:nvGrpSpPr>
            <p:cNvPr id="16390" name="Group 14"/>
            <p:cNvGrpSpPr>
              <a:grpSpLocks/>
            </p:cNvGrpSpPr>
            <p:nvPr/>
          </p:nvGrpSpPr>
          <p:grpSpPr bwMode="auto">
            <a:xfrm>
              <a:off x="6723442" y="610623"/>
              <a:ext cx="2485960" cy="718117"/>
              <a:chOff x="4036306" y="457508"/>
              <a:chExt cx="1412454" cy="539010"/>
            </a:xfrm>
          </p:grpSpPr>
          <p:sp>
            <p:nvSpPr>
              <p:cNvPr id="16392" name="Line 65"/>
              <p:cNvSpPr>
                <a:spLocks noChangeShapeType="1"/>
              </p:cNvSpPr>
              <p:nvPr/>
            </p:nvSpPr>
            <p:spPr bwMode="auto">
              <a:xfrm>
                <a:off x="4116933" y="908720"/>
                <a:ext cx="1253480"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 name="Rectangle 34"/>
              <p:cNvSpPr/>
              <p:nvPr/>
            </p:nvSpPr>
            <p:spPr>
              <a:xfrm>
                <a:off x="4036306" y="457508"/>
                <a:ext cx="1412454" cy="53901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defRPr/>
                </a:pPr>
                <a:r>
                  <a:rPr lang="vi-VN" sz="2900" b="1" kern="10" spc="60">
                    <a:ln w="11430"/>
                    <a:solidFill>
                      <a:srgbClr val="0000FF"/>
                    </a:solidFill>
                    <a:effectLst>
                      <a:outerShdw blurRad="76200" dist="50800" dir="5400000" algn="tl" rotWithShape="0">
                        <a:srgbClr val="000000">
                          <a:alpha val="65000"/>
                        </a:srgbClr>
                      </a:outerShdw>
                    </a:effectLst>
                    <a:latin typeface="Times New Roman"/>
                    <a:cs typeface="Times New Roman"/>
                  </a:rPr>
                  <a:t>TẬP ĐỌC</a:t>
                </a:r>
                <a:endParaRPr lang="vi-VN" sz="2900" b="1" spc="60">
                  <a:ln w="11430"/>
                  <a:solidFill>
                    <a:srgbClr val="0000FF"/>
                  </a:solidFill>
                  <a:effectLst>
                    <a:outerShdw blurRad="76200" dist="50800" dir="5400000" algn="tl" rotWithShape="0">
                      <a:srgbClr val="000000">
                        <a:alpha val="65000"/>
                      </a:srgbClr>
                    </a:outerShdw>
                  </a:effectLst>
                </a:endParaRPr>
              </a:p>
            </p:txBody>
          </p:sp>
        </p:grpSp>
        <p:sp>
          <p:nvSpPr>
            <p:cNvPr id="16391" name="TextBox 1"/>
            <p:cNvSpPr txBox="1">
              <a:spLocks noChangeArrowheads="1"/>
            </p:cNvSpPr>
            <p:nvPr/>
          </p:nvSpPr>
          <p:spPr bwMode="auto">
            <a:xfrm>
              <a:off x="5270716" y="187370"/>
              <a:ext cx="5308739" cy="615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400" b="1">
                  <a:solidFill>
                    <a:srgbClr val="0000FF"/>
                  </a:solidFill>
                  <a:latin typeface="Times New Roman" pitchFamily="18" charset="0"/>
                  <a:cs typeface="Times New Roman" pitchFamily="18" charset="0"/>
                </a:rPr>
                <a:t>Thứ    ngày     tháng     năm   </a:t>
              </a:r>
            </a:p>
          </p:txBody>
        </p:sp>
      </p:grpSp>
      <p:sp>
        <p:nvSpPr>
          <p:cNvPr id="16388" name="Rectangle 3"/>
          <p:cNvSpPr>
            <a:spLocks noChangeArrowheads="1"/>
          </p:cNvSpPr>
          <p:nvPr/>
        </p:nvSpPr>
        <p:spPr bwMode="auto">
          <a:xfrm>
            <a:off x="598897" y="2618185"/>
            <a:ext cx="11225106" cy="2160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456" tIns="54228" rIns="108456" bIns="54228"/>
          <a:lstStyle/>
          <a:p>
            <a:pPr indent="349888" algn="just"/>
            <a:r>
              <a:rPr lang="en-US" altLang="en-US" sz="2400" b="1">
                <a:solidFill>
                  <a:srgbClr val="0000FF"/>
                </a:solidFill>
                <a:latin typeface="Times New Roman" pitchFamily="18" charset="0"/>
                <a:cs typeface="Times New Roman" pitchFamily="18" charset="0"/>
              </a:rPr>
              <a:t>- </a:t>
            </a:r>
            <a:r>
              <a:rPr lang="en-US" sz="2400" b="1">
                <a:solidFill>
                  <a:srgbClr val="0000FF"/>
                </a:solidFill>
                <a:latin typeface="Times New Roman" pitchFamily="18" charset="0"/>
                <a:cs typeface="Times New Roman" pitchFamily="18" charset="0"/>
              </a:rPr>
              <a:t>Đọc trôi chảy toàn bài. Biết đọc diễn cảm bài thơ với giọng chậm rãi, nhẹ nhàng, phù hợp với việc diễn tả bức tranh giàu màu sắc, vui vẻ, hạnh phúc của một phiên chợ tết miền Trung Du</a:t>
            </a:r>
          </a:p>
          <a:p>
            <a:pPr indent="349888" algn="just"/>
            <a:r>
              <a:rPr lang="en-US" sz="2400" b="1">
                <a:solidFill>
                  <a:srgbClr val="0000FF"/>
                </a:solidFill>
                <a:latin typeface="Times New Roman" pitchFamily="18" charset="0"/>
                <a:cs typeface="Times New Roman" pitchFamily="18" charset="0"/>
              </a:rPr>
              <a:t>- Đọc đúng các tiếng, từ ngữ khó hoặc dễ lẫn: nóc nhà gianh, cỏ biếc, lon xon, ngộ nghĩnh, rỏ đầu cành.</a:t>
            </a:r>
            <a:endParaRPr lang="en-US" altLang="vi-VN" sz="2400" b="1">
              <a:solidFill>
                <a:srgbClr val="0000FF"/>
              </a:solidFill>
              <a:latin typeface="Times New Roman" pitchFamily="18" charset="0"/>
              <a:cs typeface="Times New Roman" pitchFamily="18" charset="0"/>
            </a:endParaRPr>
          </a:p>
        </p:txBody>
      </p:sp>
      <p:sp>
        <p:nvSpPr>
          <p:cNvPr id="21" name="Rectangle 20"/>
          <p:cNvSpPr/>
          <p:nvPr/>
        </p:nvSpPr>
        <p:spPr>
          <a:xfrm>
            <a:off x="4097020" y="919174"/>
            <a:ext cx="3733774" cy="863568"/>
          </a:xfrm>
          <a:prstGeom prst="rect">
            <a:avLst/>
          </a:prstGeom>
          <a:noFill/>
        </p:spPr>
        <p:txBody>
          <a:bodyPr wrap="none" lIns="108456" tIns="54228" rIns="108456" bIns="54228">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3000" b="1" spc="60">
                <a:ln w="11430"/>
                <a:solidFill>
                  <a:srgbClr val="FF00FF"/>
                </a:solidFill>
                <a:effectLst>
                  <a:outerShdw blurRad="38100" dist="38100" dir="2700000" algn="tl">
                    <a:srgbClr val="000000">
                      <a:alpha val="43137"/>
                    </a:srgbClr>
                  </a:outerShdw>
                </a:effectLst>
              </a:rPr>
              <a:t>CHỢ TẾT</a:t>
            </a:r>
            <a:endParaRPr lang="id-ID" sz="3000" b="1" spc="60">
              <a:ln w="11430"/>
              <a:solidFill>
                <a:srgbClr val="FF00FF"/>
              </a:solidFill>
              <a:effectLst>
                <a:outerShdw blurRad="38100" dist="38100" dir="2700000" algn="tl">
                  <a:srgbClr val="000000">
                    <a:alpha val="43137"/>
                  </a:srgbClr>
                </a:outerShdw>
              </a:effectLst>
            </a:endParaRPr>
          </a:p>
          <a:p>
            <a:pPr algn="r">
              <a:defRPr/>
            </a:pPr>
            <a:r>
              <a:rPr lang="en-US" sz="1900" b="1" spc="60">
                <a:ln w="11430"/>
                <a:solidFill>
                  <a:srgbClr val="FF00FF"/>
                </a:solidFill>
                <a:effectLst>
                  <a:outerShdw blurRad="38100" dist="38100" dir="2700000" algn="tl">
                    <a:srgbClr val="000000">
                      <a:alpha val="43137"/>
                    </a:srgbClr>
                  </a:outerShdw>
                </a:effectLst>
              </a:rPr>
              <a:t>                                  Đoàn Văn Cừ</a:t>
            </a:r>
          </a:p>
        </p:txBody>
      </p:sp>
    </p:spTree>
    <p:extLst>
      <p:ext uri="{BB962C8B-B14F-4D97-AF65-F5344CB8AC3E}">
        <p14:creationId xmlns:p14="http://schemas.microsoft.com/office/powerpoint/2010/main" val="3039660524"/>
      </p:ext>
    </p:extLst>
  </p:cSld>
  <p:clrMapOvr>
    <a:masterClrMapping/>
  </p:clrMapOvr>
  <p:transition spd="slow">
    <p:split orient="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401</TotalTime>
  <Words>984</Words>
  <Application>Microsoft Office PowerPoint</Application>
  <PresentationFormat>Custom</PresentationFormat>
  <Paragraphs>90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Hien Anh</cp:lastModifiedBy>
  <cp:revision>32</cp:revision>
  <dcterms:created xsi:type="dcterms:W3CDTF">2020-02-04T16:07:01Z</dcterms:created>
  <dcterms:modified xsi:type="dcterms:W3CDTF">2020-04-26T11:38:08Z</dcterms:modified>
</cp:coreProperties>
</file>